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slides/slide124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126"/>
  </p:notesMasterIdLst>
  <p:handoutMasterIdLst>
    <p:handoutMasterId r:id="rId127"/>
  </p:handoutMasterIdLst>
  <p:sldIdLst>
    <p:sldId id="264" r:id="rId2"/>
    <p:sldId id="265" r:id="rId3"/>
    <p:sldId id="318" r:id="rId4"/>
    <p:sldId id="262" r:id="rId5"/>
    <p:sldId id="315" r:id="rId6"/>
    <p:sldId id="310" r:id="rId7"/>
    <p:sldId id="317" r:id="rId8"/>
    <p:sldId id="314" r:id="rId9"/>
    <p:sldId id="311" r:id="rId10"/>
    <p:sldId id="395" r:id="rId11"/>
    <p:sldId id="362" r:id="rId12"/>
    <p:sldId id="394" r:id="rId13"/>
    <p:sldId id="312" r:id="rId14"/>
    <p:sldId id="313" r:id="rId15"/>
    <p:sldId id="267" r:id="rId16"/>
    <p:sldId id="275" r:id="rId17"/>
    <p:sldId id="276" r:id="rId18"/>
    <p:sldId id="277" r:id="rId19"/>
    <p:sldId id="278" r:id="rId20"/>
    <p:sldId id="280" r:id="rId21"/>
    <p:sldId id="363" r:id="rId22"/>
    <p:sldId id="283" r:id="rId23"/>
    <p:sldId id="279" r:id="rId24"/>
    <p:sldId id="281" r:id="rId25"/>
    <p:sldId id="282" r:id="rId26"/>
    <p:sldId id="266" r:id="rId27"/>
    <p:sldId id="364" r:id="rId28"/>
    <p:sldId id="284" r:id="rId29"/>
    <p:sldId id="286" r:id="rId30"/>
    <p:sldId id="287" r:id="rId31"/>
    <p:sldId id="316" r:id="rId32"/>
    <p:sldId id="288" r:id="rId33"/>
    <p:sldId id="261" r:id="rId34"/>
    <p:sldId id="270" r:id="rId35"/>
    <p:sldId id="271" r:id="rId36"/>
    <p:sldId id="293" r:id="rId37"/>
    <p:sldId id="294" r:id="rId38"/>
    <p:sldId id="295" r:id="rId39"/>
    <p:sldId id="296" r:id="rId40"/>
    <p:sldId id="297" r:id="rId41"/>
    <p:sldId id="298" r:id="rId42"/>
    <p:sldId id="304" r:id="rId43"/>
    <p:sldId id="289" r:id="rId44"/>
    <p:sldId id="292" r:id="rId45"/>
    <p:sldId id="290" r:id="rId46"/>
    <p:sldId id="291" r:id="rId47"/>
    <p:sldId id="366" r:id="rId48"/>
    <p:sldId id="365" r:id="rId49"/>
    <p:sldId id="299" r:id="rId50"/>
    <p:sldId id="300" r:id="rId51"/>
    <p:sldId id="368" r:id="rId52"/>
    <p:sldId id="367" r:id="rId53"/>
    <p:sldId id="302" r:id="rId54"/>
    <p:sldId id="307" r:id="rId55"/>
    <p:sldId id="369" r:id="rId56"/>
    <p:sldId id="376" r:id="rId57"/>
    <p:sldId id="373" r:id="rId58"/>
    <p:sldId id="371" r:id="rId59"/>
    <p:sldId id="370" r:id="rId60"/>
    <p:sldId id="372" r:id="rId61"/>
    <p:sldId id="377" r:id="rId62"/>
    <p:sldId id="378" r:id="rId63"/>
    <p:sldId id="380" r:id="rId64"/>
    <p:sldId id="308" r:id="rId65"/>
    <p:sldId id="354" r:id="rId66"/>
    <p:sldId id="356" r:id="rId67"/>
    <p:sldId id="322" r:id="rId68"/>
    <p:sldId id="323" r:id="rId69"/>
    <p:sldId id="355" r:id="rId70"/>
    <p:sldId id="357" r:id="rId71"/>
    <p:sldId id="381" r:id="rId72"/>
    <p:sldId id="382" r:id="rId73"/>
    <p:sldId id="383" r:id="rId74"/>
    <p:sldId id="359" r:id="rId75"/>
    <p:sldId id="358" r:id="rId76"/>
    <p:sldId id="360" r:id="rId77"/>
    <p:sldId id="321" r:id="rId78"/>
    <p:sldId id="320" r:id="rId79"/>
    <p:sldId id="361" r:id="rId80"/>
    <p:sldId id="325" r:id="rId81"/>
    <p:sldId id="327" r:id="rId82"/>
    <p:sldId id="340" r:id="rId83"/>
    <p:sldId id="341" r:id="rId84"/>
    <p:sldId id="342" r:id="rId85"/>
    <p:sldId id="335" r:id="rId86"/>
    <p:sldId id="343" r:id="rId87"/>
    <p:sldId id="337" r:id="rId88"/>
    <p:sldId id="350" r:id="rId89"/>
    <p:sldId id="351" r:id="rId90"/>
    <p:sldId id="352" r:id="rId91"/>
    <p:sldId id="353" r:id="rId92"/>
    <p:sldId id="344" r:id="rId93"/>
    <p:sldId id="345" r:id="rId94"/>
    <p:sldId id="346" r:id="rId95"/>
    <p:sldId id="347" r:id="rId96"/>
    <p:sldId id="348" r:id="rId97"/>
    <p:sldId id="338" r:id="rId98"/>
    <p:sldId id="273" r:id="rId99"/>
    <p:sldId id="385" r:id="rId100"/>
    <p:sldId id="387" r:id="rId101"/>
    <p:sldId id="386" r:id="rId102"/>
    <p:sldId id="388" r:id="rId103"/>
    <p:sldId id="389" r:id="rId104"/>
    <p:sldId id="390" r:id="rId105"/>
    <p:sldId id="391" r:id="rId106"/>
    <p:sldId id="392" r:id="rId107"/>
    <p:sldId id="396" r:id="rId108"/>
    <p:sldId id="393" r:id="rId109"/>
    <p:sldId id="397" r:id="rId110"/>
    <p:sldId id="408" r:id="rId111"/>
    <p:sldId id="398" r:id="rId112"/>
    <p:sldId id="403" r:id="rId113"/>
    <p:sldId id="402" r:id="rId114"/>
    <p:sldId id="400" r:id="rId115"/>
    <p:sldId id="404" r:id="rId116"/>
    <p:sldId id="405" r:id="rId117"/>
    <p:sldId id="399" r:id="rId118"/>
    <p:sldId id="409" r:id="rId119"/>
    <p:sldId id="401" r:id="rId120"/>
    <p:sldId id="406" r:id="rId121"/>
    <p:sldId id="411" r:id="rId122"/>
    <p:sldId id="412" r:id="rId123"/>
    <p:sldId id="413" r:id="rId124"/>
    <p:sldId id="274" r:id="rId125"/>
  </p:sldIdLst>
  <p:sldSz cx="9144000" cy="6858000" type="screen4x3"/>
  <p:notesSz cx="6888163" cy="100203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9" autoAdjust="0"/>
    <p:restoredTop sz="94665" autoAdjust="0"/>
  </p:normalViewPr>
  <p:slideViewPr>
    <p:cSldViewPr>
      <p:cViewPr varScale="1">
        <p:scale>
          <a:sx n="111" d="100"/>
          <a:sy n="111" d="100"/>
        </p:scale>
        <p:origin x="-159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62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36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quarter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CD2B1-05A2-4174-ACEE-BDB50ACC5B1E}" type="datetimeFigureOut">
              <a:rPr kumimoji="1" lang="ja-JP" altLang="en-US" smtClean="0"/>
              <a:pPr/>
              <a:t>2012/2/20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2"/>
          </p:nvPr>
        </p:nvSpPr>
        <p:spPr>
          <a:xfrm>
            <a:off x="0" y="9517063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3"/>
          </p:nvPr>
        </p:nvSpPr>
        <p:spPr>
          <a:xfrm>
            <a:off x="3902075" y="9517063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3A772-543D-4461-8499-00FF16FADA64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C4B621-220F-4289-BC0D-17B107DF792B}" type="datetimeFigureOut">
              <a:rPr kumimoji="1" lang="ja-JP" altLang="en-US" smtClean="0"/>
              <a:pPr/>
              <a:t>2012/2/20</a:t>
            </a:fld>
            <a:endParaRPr kumimoji="1" lang="ja-JP" altLang="en-US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750888"/>
            <a:ext cx="5008563" cy="37576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88975" y="4759325"/>
            <a:ext cx="5510213" cy="4510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0" y="9517063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3902075" y="9517063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EFB8F7-9FD3-42B8-94E7-A3989E6A9114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FB8F7-9FD3-42B8-94E7-A3989E6A9114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 サブタイトルの書式設定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 dirty="0"/>
          </a:p>
        </p:txBody>
      </p:sp>
      <p:pic>
        <p:nvPicPr>
          <p:cNvPr id="50178" name="Picture 2" descr="C:\Users\hideo\Desktop\by-sa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60648"/>
            <a:ext cx="1227138" cy="430212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>
          <a:xfrm>
            <a:off x="1475656" y="6356350"/>
            <a:ext cx="6480720" cy="365125"/>
          </a:xfrm>
        </p:spPr>
        <p:txBody>
          <a:bodyPr/>
          <a:lstStyle/>
          <a:p>
            <a:r>
              <a:rPr kumimoji="1" lang="en-US" altLang="ja-JP" dirty="0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>
          <a:xfrm>
            <a:off x="1259632" y="6356350"/>
            <a:ext cx="6480720" cy="365125"/>
          </a:xfrm>
        </p:spPr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ww1.microchip.com/downloads/mplab/X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goroku15/OpenAccessoryDemo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goroku15/OpenAccessoryDemo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agoroku15/OpenAccessoryDemo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hyperlink" Target="http://code.google.com/intl/ja/android/add-ons/google-apis/installing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251520" y="2130425"/>
            <a:ext cx="8424936" cy="1470025"/>
          </a:xfrm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n w="5000" cmpd="sng">
                  <a:noFill/>
                  <a:prstDash val="solid"/>
                </a:ln>
              </a:rPr>
              <a:t>ADK</a:t>
            </a:r>
            <a:r>
              <a:rPr lang="ja-JP" altLang="en-US" dirty="0" smtClean="0">
                <a:ln w="5000" cmpd="sng">
                  <a:noFill/>
                  <a:prstDash val="solid"/>
                </a:ln>
              </a:rPr>
              <a:t>互換モジュールで遊ぶ</a:t>
            </a:r>
            <a:r>
              <a:rPr lang="en-US" altLang="ja-JP" dirty="0" smtClean="0">
                <a:ln w="5000" cmpd="sng">
                  <a:noFill/>
                  <a:prstDash val="solid"/>
                </a:ln>
              </a:rPr>
              <a:t>Android</a:t>
            </a:r>
            <a:r>
              <a:rPr lang="ja-JP" altLang="en-US" dirty="0" smtClean="0">
                <a:ln w="5000" cmpd="sng">
                  <a:noFill/>
                  <a:prstDash val="solid"/>
                </a:ln>
              </a:rPr>
              <a:t>™</a:t>
            </a:r>
            <a:r>
              <a:rPr kumimoji="1" lang="en-US" altLang="ja-JP" dirty="0" smtClean="0">
                <a:ln w="5000" cmpd="sng">
                  <a:noFill/>
                  <a:prstDash val="solid"/>
                </a:ln>
              </a:rPr>
              <a:t/>
            </a:r>
            <a:br>
              <a:rPr kumimoji="1" lang="en-US" altLang="ja-JP" dirty="0" smtClean="0">
                <a:ln w="5000" cmpd="sng">
                  <a:noFill/>
                  <a:prstDash val="solid"/>
                </a:ln>
              </a:rPr>
            </a:br>
            <a:endParaRPr kumimoji="1" lang="ja-JP" altLang="en-US" dirty="0">
              <a:ln w="5000" cmpd="sng">
                <a:noFill/>
                <a:prstDash val="solid"/>
              </a:ln>
            </a:endParaRPr>
          </a:p>
        </p:txBody>
      </p:sp>
      <p:sp>
        <p:nvSpPr>
          <p:cNvPr id="4" name="サブタイトル 3"/>
          <p:cNvSpPr>
            <a:spLocks noGrp="1"/>
          </p:cNvSpPr>
          <p:nvPr>
            <p:ph type="subTitle" idx="1"/>
          </p:nvPr>
        </p:nvSpPr>
        <p:spPr>
          <a:xfrm>
            <a:off x="755576" y="3886200"/>
            <a:ext cx="7560840" cy="1752600"/>
          </a:xfrm>
        </p:spPr>
        <p:txBody>
          <a:bodyPr>
            <a:normAutofit fontScale="85000" lnSpcReduction="20000"/>
          </a:bodyPr>
          <a:lstStyle/>
          <a:p>
            <a:r>
              <a:rPr kumimoji="1" lang="ja-JP" altLang="en-US" sz="3200" dirty="0" smtClean="0"/>
              <a:t>第</a:t>
            </a:r>
            <a:r>
              <a:rPr lang="ja-JP" altLang="en-US" dirty="0" smtClean="0"/>
              <a:t>４</a:t>
            </a:r>
            <a:r>
              <a:rPr kumimoji="1" lang="ja-JP" altLang="en-US" sz="3200" dirty="0" smtClean="0"/>
              <a:t>回名古屋</a:t>
            </a:r>
            <a:r>
              <a:rPr kumimoji="1" lang="en-US" altLang="ja-JP" sz="3200" dirty="0" smtClean="0"/>
              <a:t>Android</a:t>
            </a:r>
            <a:r>
              <a:rPr kumimoji="1" lang="ja-JP" altLang="en-US" sz="3200" dirty="0" smtClean="0"/>
              <a:t>勉強会</a:t>
            </a:r>
            <a:endParaRPr lang="en-US" altLang="ja-JP" sz="3200" dirty="0" smtClean="0"/>
          </a:p>
          <a:p>
            <a:r>
              <a:rPr lang="en-US" altLang="ja-JP" sz="3200" dirty="0" smtClean="0"/>
              <a:t>2012/2/18 </a:t>
            </a:r>
          </a:p>
          <a:p>
            <a:r>
              <a:rPr lang="ja-JP" altLang="en-US" sz="3200" dirty="0" smtClean="0"/>
              <a:t>愛知工業大学　本山キャンパス</a:t>
            </a:r>
            <a:endParaRPr lang="en-US" altLang="ja-JP" sz="3200" dirty="0" smtClean="0"/>
          </a:p>
          <a:p>
            <a:r>
              <a:rPr kumimoji="1" lang="en-US" altLang="ja-JP" sz="3200" dirty="0" smtClean="0"/>
              <a:t>@magoroku15</a:t>
            </a:r>
            <a:r>
              <a:rPr kumimoji="1" lang="ja-JP" altLang="en-US" sz="3200" dirty="0" smtClean="0"/>
              <a:t>　最底辺活動家</a:t>
            </a:r>
            <a:endParaRPr kumimoji="1" lang="ja-JP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SDK</a:t>
            </a:r>
            <a:r>
              <a:rPr kumimoji="1" lang="ja-JP" altLang="en-US" dirty="0" smtClean="0"/>
              <a:t>のバージョン・アドオン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  <p:pic>
        <p:nvPicPr>
          <p:cNvPr id="49154" name="Picture 2" descr="C:\Users\hideo\OpenAccessoryDemo\Screenshot-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196752"/>
            <a:ext cx="8064897" cy="5040560"/>
          </a:xfrm>
          <a:prstGeom prst="rect">
            <a:avLst/>
          </a:prstGeom>
          <a:noFill/>
        </p:spPr>
      </p:pic>
      <p:sp>
        <p:nvSpPr>
          <p:cNvPr id="8" name="右中かっこ 7"/>
          <p:cNvSpPr/>
          <p:nvPr/>
        </p:nvSpPr>
        <p:spPr>
          <a:xfrm>
            <a:off x="4139952" y="3573016"/>
            <a:ext cx="216024" cy="5040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427984" y="3645024"/>
            <a:ext cx="434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API 10 + </a:t>
            </a:r>
            <a:r>
              <a:rPr kumimoji="1" lang="en-US" altLang="ja-JP" dirty="0" err="1" smtClean="0"/>
              <a:t>addon</a:t>
            </a:r>
            <a:r>
              <a:rPr kumimoji="1" lang="en-US" altLang="ja-JP" dirty="0" smtClean="0"/>
              <a:t> “Google APIs by Google Inc.”</a:t>
            </a:r>
            <a:endParaRPr kumimoji="1" lang="ja-JP" altLang="en-US" dirty="0"/>
          </a:p>
        </p:txBody>
      </p:sp>
      <p:sp>
        <p:nvSpPr>
          <p:cNvPr id="10" name="右中かっこ 9"/>
          <p:cNvSpPr/>
          <p:nvPr/>
        </p:nvSpPr>
        <p:spPr>
          <a:xfrm>
            <a:off x="4139952" y="2852936"/>
            <a:ext cx="216024" cy="5040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427984" y="2924944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API 12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Manifiest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Android 2.3.4(API Level10) + add-on</a:t>
            </a:r>
          </a:p>
          <a:p>
            <a:pPr lvl="1"/>
            <a:r>
              <a:rPr lang="en-US" altLang="ja-JP" dirty="0" smtClean="0"/>
              <a:t>&lt;uses-library&gt;</a:t>
            </a:r>
            <a:r>
              <a:rPr lang="ja-JP" altLang="en-US" dirty="0" smtClean="0"/>
              <a:t>エレメント</a:t>
            </a:r>
            <a:endParaRPr lang="en-US" altLang="ja-JP" dirty="0" smtClean="0"/>
          </a:p>
          <a:p>
            <a:pPr lvl="1"/>
            <a:r>
              <a:rPr lang="en-US" altLang="ja-JP" smtClean="0"/>
              <a:t>com.android.future.usb.accessory</a:t>
            </a:r>
            <a:endParaRPr lang="en-US" altLang="ja-JP" dirty="0" smtClean="0"/>
          </a:p>
          <a:p>
            <a:r>
              <a:rPr lang="en-US" altLang="ja-JP" dirty="0" smtClean="0"/>
              <a:t>Android 3.1 (API level 12)</a:t>
            </a:r>
          </a:p>
          <a:p>
            <a:pPr lvl="1"/>
            <a:r>
              <a:rPr lang="en-US" altLang="ja-JP" dirty="0"/>
              <a:t>&lt;uses-feature</a:t>
            </a:r>
            <a:r>
              <a:rPr lang="en-US" altLang="ja-JP" dirty="0" smtClean="0"/>
              <a:t>&gt;</a:t>
            </a:r>
            <a:r>
              <a:rPr lang="ja-JP" altLang="en-US" dirty="0" smtClean="0"/>
              <a:t>エレメント</a:t>
            </a:r>
            <a:endParaRPr lang="en-US" altLang="ja-JP" dirty="0" smtClean="0"/>
          </a:p>
          <a:p>
            <a:pPr lvl="1"/>
            <a:r>
              <a:rPr lang="en-US" altLang="ja-JP" dirty="0" err="1"/>
              <a:t>android.hardware.usb.accessory</a:t>
            </a:r>
            <a:r>
              <a:rPr lang="en-US" altLang="ja-JP" dirty="0"/>
              <a:t> </a:t>
            </a:r>
            <a:endParaRPr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100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API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 smtClean="0"/>
              <a:t>Android 2.3.4(API Level10) + add-on</a:t>
            </a:r>
          </a:p>
          <a:p>
            <a:pPr lvl="1"/>
            <a:r>
              <a:rPr lang="en-US" altLang="ja-JP" sz="2000" dirty="0" err="1" smtClean="0"/>
              <a:t>UsbManager</a:t>
            </a:r>
            <a:r>
              <a:rPr lang="en-US" altLang="ja-JP" sz="2000" dirty="0" smtClean="0"/>
              <a:t> manager = </a:t>
            </a:r>
            <a:r>
              <a:rPr lang="en-US" altLang="ja-JP" sz="2000" dirty="0" err="1" smtClean="0"/>
              <a:t>UsbManager.getInstance</a:t>
            </a:r>
            <a:r>
              <a:rPr lang="en-US" altLang="ja-JP" sz="2000" dirty="0" smtClean="0"/>
              <a:t>(</a:t>
            </a:r>
            <a:r>
              <a:rPr lang="en-US" altLang="ja-JP" sz="2000" b="1" dirty="0" smtClean="0"/>
              <a:t>this</a:t>
            </a:r>
            <a:r>
              <a:rPr lang="en-US" altLang="ja-JP" sz="2000" dirty="0" smtClean="0"/>
              <a:t>); </a:t>
            </a:r>
          </a:p>
          <a:p>
            <a:pPr lvl="1"/>
            <a:r>
              <a:rPr lang="en-US" altLang="ja-JP" sz="2000" dirty="0" err="1" smtClean="0"/>
              <a:t>UsbAccessory</a:t>
            </a:r>
            <a:r>
              <a:rPr lang="en-US" altLang="ja-JP" sz="2000" dirty="0" smtClean="0"/>
              <a:t> accessory = </a:t>
            </a:r>
            <a:r>
              <a:rPr lang="en-US" altLang="ja-JP" sz="2000" dirty="0" err="1" smtClean="0"/>
              <a:t>UsbManager.getAccessory</a:t>
            </a:r>
            <a:r>
              <a:rPr lang="en-US" altLang="ja-JP" sz="2000" dirty="0" smtClean="0"/>
              <a:t>(intent);  </a:t>
            </a:r>
          </a:p>
          <a:p>
            <a:r>
              <a:rPr lang="en-US" altLang="ja-JP" sz="2400" dirty="0" smtClean="0"/>
              <a:t>Android 3.1 (API level 12)</a:t>
            </a:r>
          </a:p>
          <a:p>
            <a:pPr lvl="1"/>
            <a:r>
              <a:rPr lang="en-US" altLang="ja-JP" sz="2000" dirty="0" err="1" smtClean="0"/>
              <a:t>UsbManager</a:t>
            </a:r>
            <a:r>
              <a:rPr lang="en-US" altLang="ja-JP" sz="2000" dirty="0" smtClean="0"/>
              <a:t> manager = (</a:t>
            </a:r>
            <a:r>
              <a:rPr lang="en-US" altLang="ja-JP" sz="2000" dirty="0" err="1" smtClean="0"/>
              <a:t>UsbManager</a:t>
            </a:r>
            <a:r>
              <a:rPr lang="en-US" altLang="ja-JP" sz="2000" dirty="0" smtClean="0"/>
              <a:t>) </a:t>
            </a:r>
            <a:r>
              <a:rPr lang="en-US" altLang="ja-JP" sz="2000" dirty="0" err="1" smtClean="0"/>
              <a:t>getSystemService</a:t>
            </a:r>
            <a:r>
              <a:rPr lang="en-US" altLang="ja-JP" sz="2000" dirty="0" smtClean="0"/>
              <a:t>(</a:t>
            </a:r>
            <a:r>
              <a:rPr lang="en-US" altLang="ja-JP" sz="2000" dirty="0" err="1" smtClean="0"/>
              <a:t>Context.USB_SERVICE</a:t>
            </a:r>
            <a:r>
              <a:rPr lang="en-US" altLang="ja-JP" sz="2000" dirty="0" smtClean="0"/>
              <a:t>);  </a:t>
            </a:r>
          </a:p>
          <a:p>
            <a:pPr lvl="1"/>
            <a:r>
              <a:rPr lang="en-US" altLang="ja-JP" sz="2000" dirty="0" err="1" smtClean="0"/>
              <a:t>UsbAccessory</a:t>
            </a:r>
            <a:r>
              <a:rPr lang="en-US" altLang="ja-JP" sz="2000" dirty="0" smtClean="0"/>
              <a:t> accessory = (</a:t>
            </a:r>
            <a:r>
              <a:rPr lang="en-US" altLang="ja-JP" sz="2000" dirty="0" err="1" smtClean="0"/>
              <a:t>UsbAccessory</a:t>
            </a:r>
            <a:r>
              <a:rPr lang="en-US" altLang="ja-JP" sz="2000" dirty="0" smtClean="0"/>
              <a:t>) </a:t>
            </a:r>
            <a:r>
              <a:rPr lang="en-US" altLang="ja-JP" sz="2000" dirty="0" err="1" smtClean="0"/>
              <a:t>intent.getParcelableExtra</a:t>
            </a:r>
            <a:r>
              <a:rPr lang="en-US" altLang="ja-JP" sz="2000" dirty="0" smtClean="0"/>
              <a:t>(</a:t>
            </a:r>
            <a:r>
              <a:rPr lang="en-US" altLang="ja-JP" sz="2000" dirty="0" err="1" smtClean="0"/>
              <a:t>UsbManager.EXTRA_ACCESSORY</a:t>
            </a:r>
            <a:r>
              <a:rPr lang="en-US" altLang="ja-JP" sz="2000" dirty="0" smtClean="0"/>
              <a:t>);  </a:t>
            </a:r>
          </a:p>
          <a:p>
            <a:endParaRPr kumimoji="1" lang="ja-JP" altLang="en-US" sz="2400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101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接続の通知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sz="2400" dirty="0" err="1" smtClean="0"/>
              <a:t>android.hardware.usb.action.USB_ACCESSORY_ATTACHED</a:t>
            </a:r>
            <a:endParaRPr lang="en-US" altLang="ja-JP" sz="2400" dirty="0" smtClean="0"/>
          </a:p>
          <a:p>
            <a:pPr lvl="1"/>
            <a:r>
              <a:rPr lang="ja-JP" altLang="en-US" dirty="0"/>
              <a:t>メインの</a:t>
            </a:r>
            <a:r>
              <a:rPr lang="en-US" altLang="ja-JP" dirty="0"/>
              <a:t>Activity</a:t>
            </a:r>
            <a:r>
              <a:rPr lang="ja-JP" altLang="en-US" dirty="0" smtClean="0"/>
              <a:t>に次の２つをペアで記述</a:t>
            </a:r>
            <a:endParaRPr lang="en-US" altLang="ja-JP" dirty="0" smtClean="0"/>
          </a:p>
          <a:p>
            <a:pPr lvl="2"/>
            <a:r>
              <a:rPr lang="en-US" altLang="ja-JP" dirty="0" smtClean="0"/>
              <a:t>&lt;intent-filter&gt;	</a:t>
            </a:r>
            <a:r>
              <a:rPr lang="ja-JP" altLang="en-US" dirty="0" smtClean="0"/>
              <a:t>インテントフィルタ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 </a:t>
            </a:r>
            <a:r>
              <a:rPr lang="en-US" altLang="ja-JP" dirty="0" smtClean="0"/>
              <a:t>&lt;meta-data&gt; 	</a:t>
            </a:r>
            <a:r>
              <a:rPr lang="ja-JP" altLang="en-US" dirty="0" smtClean="0"/>
              <a:t>アクセサリ識別の</a:t>
            </a:r>
            <a:r>
              <a:rPr lang="en-US" altLang="ja-JP" dirty="0" smtClean="0"/>
              <a:t>XML</a:t>
            </a:r>
            <a:r>
              <a:rPr lang="ja-JP" altLang="en-US" dirty="0" smtClean="0"/>
              <a:t>ファイル</a:t>
            </a:r>
            <a:endParaRPr lang="en-US" altLang="ja-JP" dirty="0" smtClean="0"/>
          </a:p>
          <a:p>
            <a:r>
              <a:rPr lang="en-US" altLang="ja-JP" dirty="0" smtClean="0"/>
              <a:t>XML</a:t>
            </a:r>
            <a:r>
              <a:rPr lang="ja-JP" altLang="en-US" dirty="0" smtClean="0"/>
              <a:t>ファイルの記述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&lt;</a:t>
            </a:r>
            <a:r>
              <a:rPr lang="en-US" altLang="ja-JP" dirty="0" err="1" smtClean="0"/>
              <a:t>usb</a:t>
            </a:r>
            <a:r>
              <a:rPr lang="en-US" altLang="ja-JP" dirty="0" smtClean="0"/>
              <a:t>-accessory&gt;</a:t>
            </a:r>
            <a:r>
              <a:rPr lang="ja-JP" altLang="en-US" dirty="0" smtClean="0"/>
              <a:t>エレメントに以下を記述</a:t>
            </a:r>
            <a:endParaRPr lang="en-US" altLang="ja-JP" dirty="0" smtClean="0"/>
          </a:p>
          <a:p>
            <a:pPr lvl="2"/>
            <a:r>
              <a:rPr lang="en-US" altLang="ja-JP" dirty="0"/>
              <a:t> </a:t>
            </a:r>
            <a:r>
              <a:rPr lang="en-US" altLang="ja-JP" dirty="0" smtClean="0"/>
              <a:t>manufacturer</a:t>
            </a:r>
            <a:endParaRPr lang="en-US" altLang="ja-JP" dirty="0"/>
          </a:p>
          <a:p>
            <a:pPr lvl="2"/>
            <a:r>
              <a:rPr lang="ja-JP" altLang="en-US" dirty="0"/>
              <a:t> </a:t>
            </a:r>
            <a:r>
              <a:rPr lang="en-US" altLang="ja-JP" dirty="0"/>
              <a:t>m</a:t>
            </a:r>
            <a:r>
              <a:rPr lang="en-US" altLang="ja-JP" dirty="0" smtClean="0"/>
              <a:t>odel</a:t>
            </a:r>
            <a:endParaRPr lang="en-US" altLang="ja-JP" dirty="0"/>
          </a:p>
          <a:p>
            <a:pPr lvl="2"/>
            <a:r>
              <a:rPr lang="ja-JP" altLang="en-US" dirty="0"/>
              <a:t> </a:t>
            </a:r>
            <a:r>
              <a:rPr lang="en-US" altLang="ja-JP" dirty="0"/>
              <a:t>version</a:t>
            </a:r>
            <a:endParaRPr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102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UsbAccessory</a:t>
            </a:r>
            <a:r>
              <a:rPr kumimoji="1" lang="ja-JP" altLang="en-US" dirty="0" smtClean="0"/>
              <a:t>の取得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Android 2.3.4(API Level10) + add-on</a:t>
            </a:r>
          </a:p>
          <a:p>
            <a:pPr lvl="1">
              <a:buNone/>
            </a:pPr>
            <a:r>
              <a:rPr lang="en-US" altLang="ja-JP" dirty="0" err="1" smtClean="0"/>
              <a:t>UsbAccessory</a:t>
            </a:r>
            <a:r>
              <a:rPr lang="en-US" altLang="ja-JP" dirty="0" smtClean="0"/>
              <a:t> accessory = </a:t>
            </a:r>
            <a:r>
              <a:rPr lang="en-US" altLang="ja-JP" dirty="0" err="1" smtClean="0"/>
              <a:t>UsbManager.getAccessory</a:t>
            </a:r>
            <a:r>
              <a:rPr lang="en-US" altLang="ja-JP" dirty="0" smtClean="0"/>
              <a:t>(intent);  </a:t>
            </a:r>
          </a:p>
          <a:p>
            <a:r>
              <a:rPr lang="en-US" altLang="ja-JP" dirty="0" smtClean="0"/>
              <a:t>Android 3.1 (API level 12)</a:t>
            </a:r>
          </a:p>
          <a:p>
            <a:pPr lvl="1">
              <a:buNone/>
            </a:pPr>
            <a:r>
              <a:rPr lang="en-US" altLang="ja-JP" dirty="0" err="1"/>
              <a:t>UsbAccessory</a:t>
            </a:r>
            <a:r>
              <a:rPr lang="en-US" altLang="ja-JP" dirty="0"/>
              <a:t> accessory = (</a:t>
            </a:r>
            <a:r>
              <a:rPr lang="en-US" altLang="ja-JP" dirty="0" err="1"/>
              <a:t>UsbAccessory</a:t>
            </a:r>
            <a:r>
              <a:rPr lang="en-US" altLang="ja-JP" dirty="0"/>
              <a:t>)</a:t>
            </a:r>
            <a:r>
              <a:rPr lang="en-US" altLang="ja-JP" dirty="0" err="1"/>
              <a:t>intent.getParcelableExtra</a:t>
            </a:r>
            <a:r>
              <a:rPr lang="en-US" altLang="ja-JP" dirty="0"/>
              <a:t>(</a:t>
            </a:r>
            <a:r>
              <a:rPr lang="en-US" altLang="ja-JP" dirty="0" err="1"/>
              <a:t>UsbManager.EXTRA_ACCESSORY</a:t>
            </a:r>
            <a:r>
              <a:rPr lang="en-US" altLang="ja-JP" dirty="0"/>
              <a:t>);  </a:t>
            </a:r>
            <a:endParaRPr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103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Accessories</a:t>
            </a:r>
            <a:r>
              <a:rPr kumimoji="1" lang="ja-JP" altLang="en-US" dirty="0" smtClean="0"/>
              <a:t>の列挙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800" dirty="0" smtClean="0"/>
              <a:t>Android 2.3.4(API Level10) + add-on</a:t>
            </a:r>
          </a:p>
          <a:p>
            <a:pPr lvl="1">
              <a:buNone/>
            </a:pPr>
            <a:r>
              <a:rPr lang="en-US" altLang="ja-JP" sz="2400" dirty="0" err="1" smtClean="0"/>
              <a:t>UsbManager</a:t>
            </a:r>
            <a:r>
              <a:rPr lang="en-US" altLang="ja-JP" sz="2400" dirty="0" smtClean="0"/>
              <a:t> manager = </a:t>
            </a:r>
            <a:r>
              <a:rPr lang="en-US" altLang="ja-JP" sz="2400" dirty="0" err="1" smtClean="0"/>
              <a:t>UsbManager.getInstance</a:t>
            </a:r>
            <a:r>
              <a:rPr lang="en-US" altLang="ja-JP" sz="2400" dirty="0" smtClean="0"/>
              <a:t>(</a:t>
            </a:r>
            <a:r>
              <a:rPr lang="en-US" altLang="ja-JP" sz="2400" b="1" dirty="0" smtClean="0"/>
              <a:t>this</a:t>
            </a:r>
            <a:r>
              <a:rPr lang="en-US" altLang="ja-JP" sz="2400" dirty="0" smtClean="0"/>
              <a:t>);  </a:t>
            </a:r>
          </a:p>
          <a:p>
            <a:pPr lvl="1">
              <a:buNone/>
            </a:pPr>
            <a:r>
              <a:rPr lang="en-US" altLang="ja-JP" sz="2400" dirty="0" err="1" smtClean="0"/>
              <a:t>UsbAccessory</a:t>
            </a:r>
            <a:r>
              <a:rPr lang="en-US" altLang="ja-JP" sz="2400" dirty="0" smtClean="0"/>
              <a:t>[] </a:t>
            </a:r>
            <a:r>
              <a:rPr lang="en-US" altLang="ja-JP" sz="2400" dirty="0" err="1" smtClean="0"/>
              <a:t>accessoryList</a:t>
            </a:r>
            <a:r>
              <a:rPr lang="en-US" altLang="ja-JP" sz="2400" dirty="0" smtClean="0"/>
              <a:t> = </a:t>
            </a:r>
            <a:r>
              <a:rPr lang="en-US" altLang="ja-JP" sz="2400" dirty="0" err="1" smtClean="0"/>
              <a:t>manager.getAcccessoryList</a:t>
            </a:r>
            <a:r>
              <a:rPr lang="en-US" altLang="ja-JP" sz="2400" dirty="0" smtClean="0"/>
              <a:t>();  </a:t>
            </a:r>
          </a:p>
          <a:p>
            <a:r>
              <a:rPr lang="en-US" altLang="ja-JP" sz="2800" dirty="0" smtClean="0"/>
              <a:t>Android 3.1 (API level 12)</a:t>
            </a:r>
          </a:p>
          <a:p>
            <a:pPr lvl="1">
              <a:buNone/>
            </a:pPr>
            <a:r>
              <a:rPr lang="en-US" altLang="ja-JP" sz="2400" dirty="0" err="1"/>
              <a:t>UsbManager</a:t>
            </a:r>
            <a:r>
              <a:rPr lang="en-US" altLang="ja-JP" sz="2400" dirty="0"/>
              <a:t> manager = (</a:t>
            </a:r>
            <a:r>
              <a:rPr lang="en-US" altLang="ja-JP" sz="2400" dirty="0" err="1"/>
              <a:t>UsbManager</a:t>
            </a:r>
            <a:r>
              <a:rPr lang="en-US" altLang="ja-JP" sz="2400" dirty="0"/>
              <a:t>) </a:t>
            </a:r>
            <a:r>
              <a:rPr lang="en-US" altLang="ja-JP" sz="2400" dirty="0" err="1"/>
              <a:t>getSystemService</a:t>
            </a:r>
            <a:r>
              <a:rPr lang="en-US" altLang="ja-JP" sz="2400" dirty="0"/>
              <a:t>(</a:t>
            </a:r>
            <a:r>
              <a:rPr lang="en-US" altLang="ja-JP" sz="2400" dirty="0" err="1"/>
              <a:t>Context.USB_SERVICE</a:t>
            </a:r>
            <a:r>
              <a:rPr lang="en-US" altLang="ja-JP" sz="2400" dirty="0"/>
              <a:t>);  </a:t>
            </a:r>
          </a:p>
          <a:p>
            <a:pPr lvl="1">
              <a:buNone/>
            </a:pPr>
            <a:r>
              <a:rPr lang="en-US" altLang="ja-JP" sz="2400" dirty="0" err="1"/>
              <a:t>UsbAccessory</a:t>
            </a:r>
            <a:r>
              <a:rPr lang="en-US" altLang="ja-JP" sz="2400" dirty="0"/>
              <a:t>[] </a:t>
            </a:r>
            <a:r>
              <a:rPr lang="en-US" altLang="ja-JP" sz="2400" dirty="0" err="1"/>
              <a:t>accessoryList</a:t>
            </a:r>
            <a:r>
              <a:rPr lang="en-US" altLang="ja-JP" sz="2400" dirty="0"/>
              <a:t> = </a:t>
            </a:r>
            <a:r>
              <a:rPr lang="en-US" altLang="ja-JP" sz="2400" dirty="0" err="1"/>
              <a:t>manager.getAcccessoryList</a:t>
            </a:r>
            <a:r>
              <a:rPr lang="en-US" altLang="ja-JP" sz="2400" dirty="0"/>
              <a:t>();  </a:t>
            </a:r>
          </a:p>
          <a:p>
            <a:endParaRPr kumimoji="1" lang="ja-JP" altLang="en-US" sz="2800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104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通信の許可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broadcast receiver </a:t>
            </a:r>
            <a:r>
              <a:rPr lang="ja-JP" altLang="en-US" dirty="0" smtClean="0"/>
              <a:t>の作成</a:t>
            </a:r>
            <a:endParaRPr lang="en-US" altLang="ja-JP" dirty="0" smtClean="0"/>
          </a:p>
          <a:p>
            <a:r>
              <a:rPr lang="en-US" altLang="ja-JP" dirty="0"/>
              <a:t>Activity </a:t>
            </a:r>
            <a:r>
              <a:rPr lang="ja-JP" altLang="en-US" dirty="0"/>
              <a:t>の </a:t>
            </a:r>
            <a:r>
              <a:rPr lang="en-US" altLang="ja-JP" dirty="0" err="1"/>
              <a:t>onCreate</a:t>
            </a:r>
            <a:r>
              <a:rPr lang="en-US" altLang="ja-JP" dirty="0"/>
              <a:t>() </a:t>
            </a:r>
            <a:r>
              <a:rPr lang="ja-JP" altLang="en-US" dirty="0" smtClean="0"/>
              <a:t>に</a:t>
            </a:r>
            <a:r>
              <a:rPr lang="en-US" altLang="ja-JP" dirty="0"/>
              <a:t>broadcast receiver </a:t>
            </a:r>
            <a:r>
              <a:rPr lang="ja-JP" altLang="en-US" dirty="0"/>
              <a:t>を</a:t>
            </a:r>
            <a:r>
              <a:rPr lang="ja-JP" altLang="en-US" dirty="0" smtClean="0"/>
              <a:t>登録</a:t>
            </a:r>
            <a:endParaRPr lang="en-US" altLang="ja-JP" dirty="0" smtClean="0"/>
          </a:p>
          <a:p>
            <a:r>
              <a:rPr kumimoji="1" lang="ja-JP" altLang="en-US" dirty="0" smtClean="0"/>
              <a:t>パーミッションダイアログの表示</a:t>
            </a:r>
            <a:endParaRPr kumimoji="1" lang="en-US" altLang="ja-JP" dirty="0" smtClean="0"/>
          </a:p>
          <a:p>
            <a:pPr lvl="1">
              <a:buNone/>
            </a:pPr>
            <a:r>
              <a:rPr lang="en-US" altLang="ja-JP" dirty="0" err="1"/>
              <a:t>UsbAccessory</a:t>
            </a:r>
            <a:r>
              <a:rPr lang="en-US" altLang="ja-JP" dirty="0"/>
              <a:t> accessory;  </a:t>
            </a:r>
          </a:p>
          <a:p>
            <a:pPr lvl="1">
              <a:buNone/>
            </a:pPr>
            <a:r>
              <a:rPr lang="en-US" altLang="ja-JP" dirty="0"/>
              <a:t>...  </a:t>
            </a:r>
          </a:p>
          <a:p>
            <a:pPr lvl="1">
              <a:buNone/>
            </a:pPr>
            <a:r>
              <a:rPr lang="en-US" altLang="ja-JP" dirty="0" err="1"/>
              <a:t>mUsbManager.requestPermission</a:t>
            </a:r>
            <a:r>
              <a:rPr lang="en-US" altLang="ja-JP" dirty="0"/>
              <a:t>(accessory, </a:t>
            </a:r>
            <a:r>
              <a:rPr lang="en-US" altLang="ja-JP" dirty="0" err="1"/>
              <a:t>mPermissionIntent</a:t>
            </a:r>
            <a:r>
              <a:rPr lang="en-US" altLang="ja-JP" dirty="0"/>
              <a:t>);  </a:t>
            </a:r>
          </a:p>
          <a:p>
            <a:pPr lvl="1"/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105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Accessory</a:t>
            </a:r>
            <a:r>
              <a:rPr kumimoji="1" lang="ja-JP" altLang="en-US" dirty="0" smtClean="0"/>
              <a:t>との通信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UsbManager</a:t>
            </a:r>
            <a:r>
              <a:rPr kumimoji="1" lang="ja-JP" altLang="en-US" dirty="0" smtClean="0"/>
              <a:t>で</a:t>
            </a:r>
            <a:r>
              <a:rPr kumimoji="1" lang="en-US" altLang="ja-JP" dirty="0" smtClean="0"/>
              <a:t>file </a:t>
            </a:r>
            <a:r>
              <a:rPr kumimoji="1" lang="en-US" altLang="ja-JP" dirty="0" err="1" smtClean="0"/>
              <a:t>descripter</a:t>
            </a:r>
            <a:r>
              <a:rPr kumimoji="1" lang="ja-JP" altLang="en-US" dirty="0" smtClean="0"/>
              <a:t>を取得</a:t>
            </a:r>
            <a:endParaRPr kumimoji="1" lang="en-US" altLang="ja-JP" dirty="0" smtClean="0"/>
          </a:p>
          <a:p>
            <a:pPr lvl="1"/>
            <a:r>
              <a:rPr kumimoji="1" lang="en-US" altLang="ja-JP" dirty="0" err="1" smtClean="0"/>
              <a:t>InputStream</a:t>
            </a:r>
            <a:r>
              <a:rPr kumimoji="1" lang="en-US" altLang="ja-JP" dirty="0" smtClean="0"/>
              <a:t>/</a:t>
            </a:r>
            <a:r>
              <a:rPr kumimoji="1" lang="en-US" altLang="ja-JP" dirty="0" err="1" smtClean="0"/>
              <a:t>OutputStream</a:t>
            </a:r>
            <a:r>
              <a:rPr kumimoji="1" lang="ja-JP" altLang="en-US" dirty="0" smtClean="0"/>
              <a:t>が</a:t>
            </a:r>
            <a:r>
              <a:rPr kumimoji="1" lang="en-US" altLang="ja-JP" dirty="0" smtClean="0"/>
              <a:t>Endpoint</a:t>
            </a:r>
            <a:r>
              <a:rPr kumimoji="1" lang="ja-JP" altLang="en-US" dirty="0" smtClean="0"/>
              <a:t>に接続されている</a:t>
            </a:r>
            <a:endParaRPr kumimoji="1" lang="en-US" altLang="ja-JP" dirty="0" smtClean="0"/>
          </a:p>
          <a:p>
            <a:r>
              <a:rPr lang="ja-JP" altLang="en-US" dirty="0" smtClean="0"/>
              <a:t>通信はブロックされるの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スレッドを起こして、</a:t>
            </a:r>
            <a:r>
              <a:rPr lang="en-US" altLang="ja-JP" dirty="0" smtClean="0"/>
              <a:t>run()</a:t>
            </a:r>
            <a:r>
              <a:rPr lang="ja-JP" altLang="en-US" dirty="0" smtClean="0"/>
              <a:t>メソッドで通信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 smtClean="0"/>
              <a:t>2012/2/1</a:t>
            </a:r>
            <a:r>
              <a:rPr kumimoji="1" lang="ja-JP" altLang="en-US" dirty="0" smtClean="0"/>
              <a:t>８</a:t>
            </a:r>
            <a:endParaRPr kumimoji="1" lang="ja-JP" altLang="en-US" dirty="0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106</a:t>
            </a:fld>
            <a:endParaRPr kumimoji="1" lang="ja-JP" altLang="en-US" dirty="0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 smtClean="0"/>
              <a:t>https://github.com/magoroku15/OpenAccessoryDemo/blob/master/Doc/poorman's adk.pptx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API</a:t>
            </a:r>
            <a:r>
              <a:rPr kumimoji="1" lang="ja-JP" altLang="en-US" dirty="0" smtClean="0"/>
              <a:t>のまとめ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2.x</a:t>
            </a:r>
            <a:r>
              <a:rPr kumimoji="1" lang="ja-JP" altLang="en-US" dirty="0" smtClean="0"/>
              <a:t>系と</a:t>
            </a:r>
            <a:r>
              <a:rPr kumimoji="1" lang="en-US" altLang="ja-JP" dirty="0" smtClean="0"/>
              <a:t>3-4</a:t>
            </a:r>
            <a:r>
              <a:rPr kumimoji="1" lang="ja-JP" altLang="en-US" dirty="0" smtClean="0"/>
              <a:t>系で</a:t>
            </a:r>
            <a:r>
              <a:rPr kumimoji="1" lang="en-US" altLang="ja-JP" dirty="0" smtClean="0"/>
              <a:t>API</a:t>
            </a:r>
            <a:r>
              <a:rPr kumimoji="1" lang="ja-JP" altLang="en-US" dirty="0" smtClean="0"/>
              <a:t>が異なる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3-4</a:t>
            </a:r>
            <a:r>
              <a:rPr lang="ja-JP" altLang="en-US" dirty="0" smtClean="0"/>
              <a:t>系は</a:t>
            </a:r>
            <a:r>
              <a:rPr lang="en-US" altLang="ja-JP" dirty="0" smtClean="0"/>
              <a:t>framework</a:t>
            </a:r>
            <a:r>
              <a:rPr lang="ja-JP" altLang="en-US" dirty="0" smtClean="0"/>
              <a:t>に実装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2.x</a:t>
            </a:r>
            <a:r>
              <a:rPr kumimoji="1" lang="ja-JP" altLang="en-US" dirty="0" smtClean="0"/>
              <a:t>では</a:t>
            </a:r>
            <a:r>
              <a:rPr kumimoji="1" lang="en-US" altLang="ja-JP" dirty="0" smtClean="0"/>
              <a:t>add-on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library</a:t>
            </a:r>
            <a:r>
              <a:rPr kumimoji="1" lang="ja-JP" altLang="en-US" dirty="0" smtClean="0"/>
              <a:t>で実装</a:t>
            </a:r>
            <a:endParaRPr kumimoji="1" lang="en-US" altLang="ja-JP" dirty="0" smtClean="0"/>
          </a:p>
          <a:p>
            <a:r>
              <a:rPr lang="en-US" altLang="ja-JP" dirty="0" smtClean="0"/>
              <a:t>Manifest</a:t>
            </a:r>
            <a:r>
              <a:rPr lang="ja-JP" altLang="en-US" dirty="0" smtClean="0"/>
              <a:t>に記述する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3-4</a:t>
            </a:r>
            <a:r>
              <a:rPr lang="ja-JP" altLang="en-US" dirty="0" smtClean="0"/>
              <a:t>系は</a:t>
            </a:r>
            <a:r>
              <a:rPr lang="en-US" altLang="ja-JP" dirty="0" smtClean="0"/>
              <a:t>uses-feature, 2.x uses-library</a:t>
            </a:r>
          </a:p>
          <a:p>
            <a:r>
              <a:rPr lang="en-US" altLang="ja-JP" dirty="0" err="1" smtClean="0"/>
              <a:t>UsbManager</a:t>
            </a:r>
            <a:r>
              <a:rPr lang="ja-JP" altLang="en-US" dirty="0" smtClean="0"/>
              <a:t>と</a:t>
            </a:r>
            <a:r>
              <a:rPr lang="en-US" altLang="ja-JP" dirty="0" err="1" smtClean="0"/>
              <a:t>UsbAccessory</a:t>
            </a:r>
            <a:r>
              <a:rPr lang="en-US" altLang="ja-JP" dirty="0" smtClean="0"/>
              <a:t> </a:t>
            </a:r>
            <a:r>
              <a:rPr lang="ja-JP" altLang="en-US" dirty="0" smtClean="0"/>
              <a:t>を取得する</a:t>
            </a:r>
            <a:endParaRPr lang="en-US" altLang="ja-JP" dirty="0" smtClean="0"/>
          </a:p>
          <a:p>
            <a:r>
              <a:rPr lang="en-US" altLang="ja-JP" dirty="0" smtClean="0"/>
              <a:t>Read</a:t>
            </a:r>
            <a:r>
              <a:rPr lang="ja-JP" altLang="en-US" dirty="0" smtClean="0"/>
              <a:t>は同期</a:t>
            </a:r>
            <a:r>
              <a:rPr lang="en-US" altLang="ja-JP" dirty="0" smtClean="0"/>
              <a:t>IO</a:t>
            </a:r>
            <a:r>
              <a:rPr lang="ja-JP" altLang="en-US" dirty="0" smtClean="0"/>
              <a:t>なので、別スレッドで呼ぶ</a:t>
            </a:r>
            <a:endParaRPr lang="en-US" altLang="ja-JP" dirty="0" smtClean="0"/>
          </a:p>
          <a:p>
            <a:pPr>
              <a:buNone/>
            </a:pPr>
            <a:endParaRPr lang="en-US" altLang="ja-JP" dirty="0" smtClean="0"/>
          </a:p>
          <a:p>
            <a:pPr lvl="1"/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107</a:t>
            </a:fld>
            <a:endParaRPr kumimoji="1" lang="ja-JP" alt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Android</a:t>
            </a:r>
            <a:r>
              <a:rPr lang="ja-JP" altLang="en-US" dirty="0"/>
              <a:t> </a:t>
            </a:r>
            <a:r>
              <a:rPr lang="en-US" altLang="ja-JP" dirty="0" smtClean="0"/>
              <a:t>App</a:t>
            </a:r>
            <a:r>
              <a:rPr lang="ja-JP" altLang="en-US" dirty="0" smtClean="0"/>
              <a:t>ソースのウォークスルー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altLang="ja-JP" sz="2800" dirty="0" smtClean="0"/>
              <a:t>AndroidManifest.xml</a:t>
            </a:r>
          </a:p>
          <a:p>
            <a:r>
              <a:rPr lang="en-US" altLang="ja-JP" sz="2800" dirty="0" smtClean="0"/>
              <a:t>res/xml/accessory_filter.xml</a:t>
            </a:r>
          </a:p>
          <a:p>
            <a:r>
              <a:rPr lang="en-US" altLang="ja-JP" sz="2800" dirty="0" err="1" smtClean="0"/>
              <a:t>src</a:t>
            </a:r>
            <a:r>
              <a:rPr lang="en-US" altLang="ja-JP" sz="2800" dirty="0" smtClean="0"/>
              <a:t>/com/microchip/android/BasicAccessoryDemo_API12</a:t>
            </a:r>
            <a:endParaRPr lang="en-US" altLang="ja-JP" sz="1800" dirty="0" smtClean="0"/>
          </a:p>
          <a:p>
            <a:pPr lvl="1">
              <a:buNone/>
            </a:pPr>
            <a:r>
              <a:rPr lang="en-US" altLang="ja-JP" dirty="0"/>
              <a:t>$ </a:t>
            </a:r>
            <a:r>
              <a:rPr lang="en-US" altLang="ja-JP" sz="2600" dirty="0" err="1"/>
              <a:t>wc</a:t>
            </a:r>
            <a:r>
              <a:rPr lang="en-US" altLang="ja-JP" sz="2600" dirty="0"/>
              <a:t> -l *</a:t>
            </a:r>
          </a:p>
          <a:p>
            <a:pPr lvl="1">
              <a:buNone/>
            </a:pPr>
            <a:r>
              <a:rPr lang="en-US" altLang="ja-JP" sz="2600" dirty="0"/>
              <a:t>  512 </a:t>
            </a:r>
            <a:r>
              <a:rPr lang="en-US" altLang="ja-JP" sz="2600" dirty="0" smtClean="0"/>
              <a:t>BasicAccessoryDemo.java			</a:t>
            </a:r>
            <a:r>
              <a:rPr lang="ja-JP" altLang="en-US" sz="2600" dirty="0" smtClean="0"/>
              <a:t>アプリ本体</a:t>
            </a:r>
            <a:endParaRPr lang="en-US" altLang="ja-JP" sz="2600" dirty="0"/>
          </a:p>
          <a:p>
            <a:pPr lvl="1">
              <a:buNone/>
            </a:pPr>
            <a:r>
              <a:rPr lang="en-US" altLang="ja-JP" sz="2600" dirty="0"/>
              <a:t>  138 </a:t>
            </a:r>
            <a:r>
              <a:rPr lang="en-US" altLang="ja-JP" sz="2600" dirty="0" smtClean="0"/>
              <a:t>LEDControl.java				LED</a:t>
            </a:r>
            <a:r>
              <a:rPr lang="ja-JP" altLang="en-US" sz="2600" dirty="0" smtClean="0"/>
              <a:t>描画</a:t>
            </a:r>
            <a:endParaRPr lang="en-US" altLang="ja-JP" sz="2600" dirty="0"/>
          </a:p>
          <a:p>
            <a:pPr lvl="1">
              <a:buNone/>
            </a:pPr>
            <a:r>
              <a:rPr lang="en-US" altLang="ja-JP" sz="2600" dirty="0"/>
              <a:t>  854 USBAccessoryManager.java</a:t>
            </a:r>
          </a:p>
          <a:p>
            <a:pPr lvl="1">
              <a:buNone/>
            </a:pPr>
            <a:r>
              <a:rPr lang="en-US" altLang="ja-JP" sz="2600" dirty="0"/>
              <a:t>   </a:t>
            </a:r>
            <a:r>
              <a:rPr lang="ja-JP" altLang="en-US" sz="2600" dirty="0" smtClean="0"/>
              <a:t> </a:t>
            </a:r>
            <a:r>
              <a:rPr lang="en-US" altLang="ja-JP" sz="2600" dirty="0" smtClean="0"/>
              <a:t>93 </a:t>
            </a:r>
            <a:r>
              <a:rPr lang="en-US" altLang="ja-JP" sz="2600" dirty="0"/>
              <a:t>USBAccessoryManagerMessage.java</a:t>
            </a:r>
          </a:p>
          <a:p>
            <a:pPr lvl="1">
              <a:buNone/>
            </a:pPr>
            <a:r>
              <a:rPr lang="en-US" altLang="ja-JP" sz="2600" dirty="0"/>
              <a:t> 1597 </a:t>
            </a:r>
            <a:r>
              <a:rPr lang="ja-JP" altLang="en-US" sz="2600" dirty="0"/>
              <a:t>合計</a:t>
            </a:r>
            <a:endParaRPr kumimoji="1" lang="ja-JP" altLang="en-US" sz="2600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108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LifeCycle</a:t>
            </a:r>
            <a:r>
              <a:rPr kumimoji="1" lang="en-US" altLang="ja-JP" dirty="0" smtClean="0"/>
              <a:t> handler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 dirty="0" smtClean="0"/>
              <a:t> </a:t>
            </a:r>
            <a:r>
              <a:rPr kumimoji="1" lang="en-US" altLang="ja-JP" sz="2000" dirty="0" err="1" smtClean="0"/>
              <a:t>onCreate</a:t>
            </a:r>
            <a:endParaRPr kumimoji="1" lang="en-US" altLang="ja-JP" sz="2000" dirty="0" smtClean="0"/>
          </a:p>
          <a:p>
            <a:pPr lvl="1">
              <a:buNone/>
            </a:pPr>
            <a:r>
              <a:rPr lang="en-US" altLang="ja-JP" sz="2000" dirty="0" smtClean="0"/>
              <a:t>92: </a:t>
            </a:r>
            <a:r>
              <a:rPr lang="en-US" altLang="ja-JP" sz="2000" dirty="0" err="1" smtClean="0"/>
              <a:t>accessoryManager</a:t>
            </a:r>
            <a:r>
              <a:rPr lang="en-US" altLang="ja-JP" sz="2000" dirty="0" smtClean="0"/>
              <a:t> = </a:t>
            </a:r>
          </a:p>
          <a:p>
            <a:pPr lvl="1">
              <a:buNone/>
            </a:pPr>
            <a:r>
              <a:rPr lang="en-US" altLang="ja-JP" sz="2000" dirty="0" smtClean="0"/>
              <a:t>     new </a:t>
            </a:r>
            <a:r>
              <a:rPr lang="en-US" altLang="ja-JP" sz="2000" dirty="0" err="1" smtClean="0"/>
              <a:t>USBAccessoryManager</a:t>
            </a:r>
            <a:r>
              <a:rPr lang="en-US" altLang="ja-JP" sz="2000" dirty="0" smtClean="0"/>
              <a:t>(handler, </a:t>
            </a:r>
            <a:r>
              <a:rPr lang="en-US" altLang="ja-JP" sz="2000" dirty="0" err="1" smtClean="0"/>
              <a:t>USBAccessoryWhat</a:t>
            </a:r>
            <a:r>
              <a:rPr lang="en-US" altLang="ja-JP" sz="2000" dirty="0" smtClean="0"/>
              <a:t>);</a:t>
            </a:r>
            <a:endParaRPr kumimoji="1" lang="en-US" altLang="ja-JP" sz="2000" dirty="0" smtClean="0"/>
          </a:p>
          <a:p>
            <a:r>
              <a:rPr lang="en-US" altLang="ja-JP" sz="2000" dirty="0" smtClean="0"/>
              <a:t> </a:t>
            </a:r>
            <a:r>
              <a:rPr lang="en-US" altLang="ja-JP" sz="2000" dirty="0" err="1" smtClean="0"/>
              <a:t>onStart</a:t>
            </a:r>
            <a:endParaRPr lang="en-US" altLang="ja-JP" sz="2000" dirty="0" smtClean="0"/>
          </a:p>
          <a:p>
            <a:pPr lvl="1">
              <a:buNone/>
            </a:pPr>
            <a:r>
              <a:rPr lang="en-US" altLang="ja-JP" sz="2000" dirty="0" smtClean="0"/>
              <a:t>177:  </a:t>
            </a:r>
            <a:r>
              <a:rPr lang="en-US" altLang="ja-JP" sz="2000" dirty="0" err="1" smtClean="0"/>
              <a:t>this.setTitle</a:t>
            </a:r>
            <a:r>
              <a:rPr lang="en-US" altLang="ja-JP" sz="2000" dirty="0" smtClean="0"/>
              <a:t>("Basic Accessory Demo: Device not connected.");</a:t>
            </a:r>
          </a:p>
          <a:p>
            <a:r>
              <a:rPr kumimoji="1" lang="en-US" altLang="ja-JP" sz="2000" dirty="0" smtClean="0"/>
              <a:t> </a:t>
            </a:r>
            <a:r>
              <a:rPr kumimoji="1" lang="en-US" altLang="ja-JP" sz="2000" dirty="0" err="1" smtClean="0"/>
              <a:t>onResume</a:t>
            </a:r>
            <a:endParaRPr kumimoji="1" lang="en-US" altLang="ja-JP" sz="2000" dirty="0" smtClean="0"/>
          </a:p>
          <a:p>
            <a:pPr lvl="1">
              <a:buNone/>
            </a:pPr>
            <a:r>
              <a:rPr lang="en-US" altLang="ja-JP" sz="2000" dirty="0" smtClean="0"/>
              <a:t>185:  </a:t>
            </a:r>
            <a:r>
              <a:rPr lang="en-US" altLang="ja-JP" sz="2000" dirty="0" err="1" smtClean="0"/>
              <a:t>accessoryManager.enable</a:t>
            </a:r>
            <a:r>
              <a:rPr lang="en-US" altLang="ja-JP" sz="2000" dirty="0" smtClean="0"/>
              <a:t>(this, </a:t>
            </a:r>
            <a:r>
              <a:rPr lang="en-US" altLang="ja-JP" sz="2000" dirty="0" err="1" smtClean="0"/>
              <a:t>getIntent</a:t>
            </a:r>
            <a:r>
              <a:rPr lang="en-US" altLang="ja-JP" sz="2000" dirty="0" smtClean="0"/>
              <a:t>());</a:t>
            </a:r>
            <a:endParaRPr kumimoji="1" lang="en-US" altLang="ja-JP" sz="2000" dirty="0" smtClean="0"/>
          </a:p>
          <a:p>
            <a:r>
              <a:rPr lang="en-US" altLang="ja-JP" sz="2000" dirty="0" smtClean="0"/>
              <a:t> </a:t>
            </a:r>
            <a:r>
              <a:rPr lang="en-US" altLang="ja-JP" sz="2000" dirty="0" err="1" smtClean="0"/>
              <a:t>onPause</a:t>
            </a:r>
            <a:endParaRPr lang="en-US" altLang="ja-JP" sz="2000" dirty="0" smtClean="0"/>
          </a:p>
          <a:p>
            <a:pPr lvl="1">
              <a:buNone/>
            </a:pPr>
            <a:r>
              <a:rPr lang="en-US" altLang="ja-JP" sz="2000" dirty="0" smtClean="0"/>
              <a:t>242: </a:t>
            </a:r>
            <a:r>
              <a:rPr lang="en-US" altLang="ja-JP" sz="2000" dirty="0" err="1" smtClean="0"/>
              <a:t>accessoryManager.disable</a:t>
            </a:r>
            <a:r>
              <a:rPr lang="en-US" altLang="ja-JP" sz="2000" dirty="0" smtClean="0"/>
              <a:t>(this);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109</a:t>
            </a:fld>
            <a:endParaRPr kumimoji="1" lang="ja-JP" altLang="en-US"/>
          </a:p>
        </p:txBody>
      </p:sp>
      <p:sp>
        <p:nvSpPr>
          <p:cNvPr id="8" name="右カーブ矢印 7"/>
          <p:cNvSpPr/>
          <p:nvPr/>
        </p:nvSpPr>
        <p:spPr>
          <a:xfrm>
            <a:off x="0" y="3573016"/>
            <a:ext cx="432048" cy="86409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右カーブ矢印 8"/>
          <p:cNvSpPr/>
          <p:nvPr/>
        </p:nvSpPr>
        <p:spPr>
          <a:xfrm rot="10800000">
            <a:off x="6156176" y="3645024"/>
            <a:ext cx="432048" cy="93610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Android SDK</a:t>
            </a:r>
            <a:r>
              <a:rPr lang="ja-JP" altLang="en-US" dirty="0" smtClean="0"/>
              <a:t>の確認　</a:t>
            </a:r>
            <a:r>
              <a:rPr lang="en-US" altLang="ja-JP" dirty="0" smtClean="0"/>
              <a:t>v2.x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ja-JP" sz="1200" dirty="0" smtClean="0"/>
              <a:t>v2.3.x</a:t>
            </a:r>
            <a:r>
              <a:rPr lang="ja-JP" altLang="en-US" sz="1200" dirty="0" smtClean="0"/>
              <a:t>の場合</a:t>
            </a:r>
          </a:p>
          <a:p>
            <a:pPr>
              <a:buNone/>
            </a:pPr>
            <a:r>
              <a:rPr lang="en-US" altLang="ja-JP" sz="1200" dirty="0" smtClean="0"/>
              <a:t>0) SDK Manager</a:t>
            </a:r>
            <a:r>
              <a:rPr lang="ja-JP" altLang="en-US" sz="1200" dirty="0" smtClean="0"/>
              <a:t>で「</a:t>
            </a:r>
            <a:r>
              <a:rPr lang="en-US" altLang="ja-JP" sz="1200" dirty="0" smtClean="0"/>
              <a:t>Android 2.3.3 (API10)</a:t>
            </a:r>
            <a:r>
              <a:rPr lang="ja-JP" altLang="en-US" sz="1200" dirty="0" smtClean="0"/>
              <a:t>の</a:t>
            </a:r>
            <a:r>
              <a:rPr lang="en-US" altLang="ja-JP" sz="1200" dirty="0" smtClean="0"/>
              <a:t>Google APIs</a:t>
            </a:r>
            <a:r>
              <a:rPr lang="ja-JP" altLang="en-US" sz="1200" dirty="0" smtClean="0"/>
              <a:t>アドオン」をインストール</a:t>
            </a:r>
          </a:p>
          <a:p>
            <a:pPr>
              <a:buNone/>
            </a:pPr>
            <a:r>
              <a:rPr lang="en-US" altLang="ja-JP" sz="1200" dirty="0" smtClean="0"/>
              <a:t>1) </a:t>
            </a:r>
            <a:r>
              <a:rPr lang="ja-JP" altLang="en-US" sz="1200" dirty="0" smtClean="0"/>
              <a:t>新規の</a:t>
            </a:r>
            <a:r>
              <a:rPr lang="en-US" altLang="ja-JP" sz="1200" dirty="0" smtClean="0"/>
              <a:t>Android</a:t>
            </a:r>
            <a:r>
              <a:rPr lang="ja-JP" altLang="en-US" sz="1200" dirty="0" smtClean="0"/>
              <a:t>プロジェクトを作成</a:t>
            </a:r>
          </a:p>
          <a:p>
            <a:pPr>
              <a:buNone/>
            </a:pPr>
            <a:r>
              <a:rPr lang="en-US" altLang="ja-JP" sz="1200" dirty="0" smtClean="0"/>
              <a:t>2) </a:t>
            </a:r>
            <a:r>
              <a:rPr lang="ja-JP" altLang="en-US" sz="1200" dirty="0" smtClean="0"/>
              <a:t>「</a:t>
            </a:r>
            <a:r>
              <a:rPr lang="en-US" altLang="ja-JP" sz="1200" dirty="0" smtClean="0"/>
              <a:t>Create project from existing source</a:t>
            </a:r>
            <a:r>
              <a:rPr lang="ja-JP" altLang="en-US" sz="1200" dirty="0" smtClean="0"/>
              <a:t>」を選択</a:t>
            </a:r>
          </a:p>
          <a:p>
            <a:pPr>
              <a:buNone/>
            </a:pPr>
            <a:r>
              <a:rPr lang="en-US" altLang="ja-JP" sz="1200" dirty="0" smtClean="0"/>
              <a:t>3) Location</a:t>
            </a:r>
            <a:r>
              <a:rPr lang="ja-JP" altLang="en-US" sz="1200" dirty="0" smtClean="0"/>
              <a:t>を</a:t>
            </a:r>
            <a:r>
              <a:rPr lang="en-US" altLang="ja-JP" sz="1200" dirty="0" err="1" smtClean="0"/>
              <a:t>github</a:t>
            </a:r>
            <a:r>
              <a:rPr lang="ja-JP" altLang="en-US" sz="1200" dirty="0" smtClean="0"/>
              <a:t>からダウンロードした</a:t>
            </a:r>
            <a:r>
              <a:rPr lang="en-US" altLang="ja-JP" sz="1200" dirty="0" smtClean="0"/>
              <a:t>zip</a:t>
            </a:r>
            <a:r>
              <a:rPr lang="ja-JP" altLang="en-US" sz="1200" dirty="0" smtClean="0"/>
              <a:t>を展開したフォルダの中の「</a:t>
            </a:r>
            <a:r>
              <a:rPr lang="en-US" altLang="ja-JP" sz="1200" dirty="0" err="1" smtClean="0"/>
              <a:t>OpenAccessoryDemo</a:t>
            </a:r>
            <a:r>
              <a:rPr lang="en-US" altLang="ja-JP" sz="1200" dirty="0" smtClean="0"/>
              <a:t>/App Source Code/v2.3.x</a:t>
            </a:r>
            <a:r>
              <a:rPr lang="ja-JP" altLang="en-US" sz="1200" dirty="0" smtClean="0"/>
              <a:t>」に設定</a:t>
            </a:r>
          </a:p>
          <a:p>
            <a:pPr>
              <a:buNone/>
            </a:pPr>
            <a:r>
              <a:rPr lang="en-US" altLang="ja-JP" sz="1200" dirty="0" smtClean="0"/>
              <a:t>4) Next</a:t>
            </a:r>
            <a:r>
              <a:rPr lang="ja-JP" altLang="en-US" sz="1200" dirty="0" smtClean="0"/>
              <a:t>をクリック</a:t>
            </a:r>
          </a:p>
          <a:p>
            <a:pPr>
              <a:buNone/>
            </a:pPr>
            <a:r>
              <a:rPr lang="en-US" altLang="ja-JP" sz="1200" dirty="0" smtClean="0"/>
              <a:t>5) Build Target</a:t>
            </a:r>
            <a:r>
              <a:rPr lang="ja-JP" altLang="en-US" sz="1200" dirty="0" smtClean="0"/>
              <a:t>を「</a:t>
            </a:r>
            <a:r>
              <a:rPr lang="en-US" altLang="ja-JP" sz="1200" dirty="0" smtClean="0"/>
              <a:t>Google APIs-2.3.3-10</a:t>
            </a:r>
            <a:r>
              <a:rPr lang="ja-JP" altLang="en-US" sz="1200" dirty="0" smtClean="0"/>
              <a:t>」</a:t>
            </a:r>
          </a:p>
          <a:p>
            <a:pPr>
              <a:buNone/>
            </a:pPr>
            <a:r>
              <a:rPr lang="en-US" altLang="ja-JP" sz="1200" dirty="0" smtClean="0"/>
              <a:t>6) Finish</a:t>
            </a:r>
            <a:r>
              <a:rPr lang="ja-JP" altLang="en-US" sz="1200" dirty="0" smtClean="0"/>
              <a:t>をクリック</a:t>
            </a:r>
          </a:p>
          <a:p>
            <a:endParaRPr lang="ja-JP" altLang="en-US" sz="1200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pic>
        <p:nvPicPr>
          <p:cNvPr id="24577" name="Picture 1" descr="C:\Users\hideo\OpenAccessoryDemo\Screenshot-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3429000"/>
            <a:ext cx="4367809" cy="2729880"/>
          </a:xfrm>
          <a:prstGeom prst="rect">
            <a:avLst/>
          </a:prstGeom>
          <a:noFill/>
        </p:spPr>
      </p:pic>
      <p:cxnSp>
        <p:nvCxnSpPr>
          <p:cNvPr id="9" name="直線矢印コネクタ 8"/>
          <p:cNvCxnSpPr/>
          <p:nvPr/>
        </p:nvCxnSpPr>
        <p:spPr>
          <a:xfrm>
            <a:off x="3131840" y="3068960"/>
            <a:ext cx="936104" cy="129614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8"/>
          <p:cNvSpPr>
            <a:spLocks noGrp="1"/>
          </p:cNvSpPr>
          <p:nvPr>
            <p:ph type="title"/>
          </p:nvPr>
        </p:nvSpPr>
        <p:spPr>
          <a:xfrm>
            <a:off x="457200" y="2790056"/>
            <a:ext cx="8229600" cy="1143000"/>
          </a:xfrm>
        </p:spPr>
        <p:txBody>
          <a:bodyPr/>
          <a:lstStyle/>
          <a:p>
            <a:r>
              <a:rPr kumimoji="1" lang="en-US" altLang="ja-JP" dirty="0" smtClean="0"/>
              <a:t>USBAccessoryManager.java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110</a:t>
            </a:fld>
            <a:endParaRPr kumimoji="1" lang="ja-JP" alt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USBAccessoryManager.enable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 err="1" smtClean="0"/>
              <a:t>UsbManager</a:t>
            </a:r>
            <a:r>
              <a:rPr lang="ja-JP" altLang="en-US" sz="2400" dirty="0" smtClean="0"/>
              <a:t>から</a:t>
            </a:r>
            <a:r>
              <a:rPr lang="en-US" altLang="ja-JP" sz="2400" dirty="0" err="1" smtClean="0"/>
              <a:t>UsbAccessory</a:t>
            </a:r>
            <a:r>
              <a:rPr lang="ja-JP" altLang="en-US" sz="2400" dirty="0" smtClean="0"/>
              <a:t>を取得</a:t>
            </a:r>
            <a:endParaRPr lang="en-US" altLang="ja-JP" sz="2400" dirty="0" smtClean="0"/>
          </a:p>
          <a:p>
            <a:pPr lvl="1">
              <a:buNone/>
            </a:pPr>
            <a:r>
              <a:rPr lang="en-US" altLang="ja-JP" sz="2000" dirty="0" smtClean="0"/>
              <a:t>141: accessories = </a:t>
            </a:r>
            <a:r>
              <a:rPr lang="en-US" altLang="ja-JP" sz="2000" dirty="0" err="1" smtClean="0"/>
              <a:t>deviceManager.getAccessoryList</a:t>
            </a:r>
            <a:r>
              <a:rPr lang="en-US" altLang="ja-JP" sz="2000" dirty="0" smtClean="0"/>
              <a:t>();</a:t>
            </a:r>
          </a:p>
          <a:p>
            <a:r>
              <a:rPr lang="ja-JP" altLang="en-US" sz="2400" dirty="0" smtClean="0"/>
              <a:t>ファイルディスクリプタを取得</a:t>
            </a:r>
            <a:endParaRPr lang="en-US" altLang="ja-JP" sz="2400" dirty="0" smtClean="0"/>
          </a:p>
          <a:p>
            <a:pPr lvl="1">
              <a:buNone/>
            </a:pPr>
            <a:r>
              <a:rPr lang="en-US" altLang="ja-JP" sz="2000" dirty="0" smtClean="0"/>
              <a:t>159: </a:t>
            </a:r>
            <a:r>
              <a:rPr lang="en-US" altLang="ja-JP" sz="2000" dirty="0" err="1" smtClean="0"/>
              <a:t>parcelFileDescriptor</a:t>
            </a:r>
            <a:r>
              <a:rPr lang="en-US" altLang="ja-JP" sz="2000" dirty="0" smtClean="0"/>
              <a:t> = </a:t>
            </a:r>
            <a:r>
              <a:rPr lang="en-US" altLang="ja-JP" sz="2000" dirty="0" err="1" smtClean="0"/>
              <a:t>deviceManager.openAccessory</a:t>
            </a:r>
            <a:r>
              <a:rPr lang="en-US" altLang="ja-JP" sz="2000" dirty="0" smtClean="0"/>
              <a:t>(accessory);</a:t>
            </a:r>
            <a:endParaRPr kumimoji="1" lang="en-US" altLang="ja-JP" sz="2000" dirty="0" smtClean="0"/>
          </a:p>
          <a:p>
            <a:r>
              <a:rPr lang="en-US" altLang="ja-JP" sz="2400" dirty="0" err="1" smtClean="0"/>
              <a:t>ReadTread</a:t>
            </a:r>
            <a:r>
              <a:rPr lang="ja-JP" altLang="en-US" sz="2400" dirty="0" smtClean="0"/>
              <a:t>を生成</a:t>
            </a:r>
            <a:endParaRPr lang="en-US" altLang="ja-JP" sz="2400" dirty="0" smtClean="0"/>
          </a:p>
          <a:p>
            <a:pPr lvl="1">
              <a:buNone/>
            </a:pPr>
            <a:r>
              <a:rPr lang="en-US" altLang="ja-JP" sz="2000" dirty="0" smtClean="0"/>
              <a:t>165: </a:t>
            </a:r>
            <a:r>
              <a:rPr lang="en-US" altLang="ja-JP" sz="2000" dirty="0" err="1" smtClean="0"/>
              <a:t>readThread</a:t>
            </a:r>
            <a:r>
              <a:rPr lang="en-US" altLang="ja-JP" sz="2000" dirty="0" smtClean="0"/>
              <a:t> = new </a:t>
            </a:r>
            <a:r>
              <a:rPr lang="en-US" altLang="ja-JP" sz="2000" dirty="0" err="1" smtClean="0"/>
              <a:t>ReadThread</a:t>
            </a:r>
            <a:r>
              <a:rPr lang="en-US" altLang="ja-JP" sz="2000" dirty="0" smtClean="0"/>
              <a:t>(</a:t>
            </a:r>
            <a:r>
              <a:rPr lang="en-US" altLang="ja-JP" sz="2000" dirty="0" err="1" smtClean="0"/>
              <a:t>parcelFileDescriptor</a:t>
            </a:r>
            <a:r>
              <a:rPr lang="en-US" altLang="ja-JP" sz="2000" dirty="0" smtClean="0"/>
              <a:t>);</a:t>
            </a:r>
          </a:p>
          <a:p>
            <a:r>
              <a:rPr kumimoji="1" lang="en-US" altLang="ja-JP" sz="2400" dirty="0" err="1" smtClean="0"/>
              <a:t>outputStream</a:t>
            </a:r>
            <a:r>
              <a:rPr kumimoji="1" lang="ja-JP" altLang="en-US" sz="2400" dirty="0" smtClean="0"/>
              <a:t>を取得</a:t>
            </a:r>
            <a:endParaRPr kumimoji="1" lang="en-US" altLang="ja-JP" sz="2400" dirty="0" smtClean="0"/>
          </a:p>
          <a:p>
            <a:pPr lvl="1">
              <a:buNone/>
            </a:pPr>
            <a:r>
              <a:rPr lang="en-US" altLang="ja-JP" sz="2000" dirty="0" smtClean="0"/>
              <a:t>178: </a:t>
            </a:r>
            <a:r>
              <a:rPr lang="en-US" altLang="ja-JP" sz="2000" dirty="0" err="1" smtClean="0"/>
              <a:t>outputStream</a:t>
            </a:r>
            <a:r>
              <a:rPr lang="en-US" altLang="ja-JP" sz="2000" dirty="0" smtClean="0"/>
              <a:t> = new </a:t>
            </a:r>
            <a:r>
              <a:rPr lang="en-US" altLang="ja-JP" sz="2000" dirty="0" err="1" smtClean="0"/>
              <a:t>FileOutputStream</a:t>
            </a:r>
            <a:r>
              <a:rPr lang="en-US" altLang="ja-JP" sz="2000" dirty="0" smtClean="0"/>
              <a:t>(</a:t>
            </a:r>
            <a:r>
              <a:rPr lang="en-US" altLang="ja-JP" sz="2000" dirty="0" err="1" smtClean="0"/>
              <a:t>parcelFileDescriptor.getFileDescriptor</a:t>
            </a:r>
            <a:r>
              <a:rPr lang="en-US" altLang="ja-JP" sz="2000" dirty="0" smtClean="0"/>
              <a:t>());</a:t>
            </a:r>
          </a:p>
          <a:p>
            <a:pPr>
              <a:buNone/>
            </a:pPr>
            <a:endParaRPr kumimoji="1" lang="en-US" altLang="ja-JP" sz="2400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111</a:t>
            </a:fld>
            <a:endParaRPr kumimoji="1" lang="ja-JP" alt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 e</a:t>
            </a:r>
            <a:r>
              <a:rPr kumimoji="1" lang="en-US" altLang="ja-JP" dirty="0" smtClean="0"/>
              <a:t>nable - 1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112</a:t>
            </a:fld>
            <a:endParaRPr kumimoji="1" lang="ja-JP" altLang="en-US"/>
          </a:p>
        </p:txBody>
      </p:sp>
      <p:pic>
        <p:nvPicPr>
          <p:cNvPr id="50178" name="Picture 2" descr="C:\Users\hideo\OpenAccessoryDemo\enable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583796"/>
            <a:ext cx="7330414" cy="4581508"/>
          </a:xfrm>
          <a:prstGeom prst="rect">
            <a:avLst/>
          </a:prstGeom>
          <a:noFill/>
        </p:spPr>
      </p:pic>
      <p:sp>
        <p:nvSpPr>
          <p:cNvPr id="8" name="右中かっこ 7"/>
          <p:cNvSpPr/>
          <p:nvPr/>
        </p:nvSpPr>
        <p:spPr>
          <a:xfrm>
            <a:off x="5220072" y="4581128"/>
            <a:ext cx="288032" cy="3600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5868144" y="4509120"/>
            <a:ext cx="1656184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２つのクラス</a:t>
            </a:r>
            <a:endParaRPr kumimoji="1" lang="ja-JP" altLang="en-US" dirty="0"/>
          </a:p>
        </p:txBody>
      </p:sp>
      <p:sp>
        <p:nvSpPr>
          <p:cNvPr id="11" name="角丸四角形吹き出し 10"/>
          <p:cNvSpPr/>
          <p:nvPr/>
        </p:nvSpPr>
        <p:spPr>
          <a:xfrm>
            <a:off x="5868144" y="3212976"/>
            <a:ext cx="1728192" cy="432048"/>
          </a:xfrm>
          <a:prstGeom prst="wedgeRoundRectCallout">
            <a:avLst>
              <a:gd name="adj1" fmla="val -123688"/>
              <a:gd name="adj2" fmla="val -3639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初回のみ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 e</a:t>
            </a:r>
            <a:r>
              <a:rPr kumimoji="1" lang="en-US" altLang="ja-JP" dirty="0" smtClean="0"/>
              <a:t>nable - 2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113</a:t>
            </a:fld>
            <a:endParaRPr kumimoji="1" lang="ja-JP" altLang="en-US"/>
          </a:p>
        </p:txBody>
      </p:sp>
      <p:pic>
        <p:nvPicPr>
          <p:cNvPr id="51202" name="Picture 2" descr="C:\Users\hideo\OpenAccessoryDemo\enable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484784"/>
            <a:ext cx="7604046" cy="4752528"/>
          </a:xfrm>
          <a:prstGeom prst="rect">
            <a:avLst/>
          </a:prstGeom>
          <a:noFill/>
        </p:spPr>
      </p:pic>
      <p:sp>
        <p:nvSpPr>
          <p:cNvPr id="8" name="角丸四角形吹き出し 7"/>
          <p:cNvSpPr/>
          <p:nvPr/>
        </p:nvSpPr>
        <p:spPr>
          <a:xfrm>
            <a:off x="6228184" y="2924944"/>
            <a:ext cx="1872208" cy="576064"/>
          </a:xfrm>
          <a:prstGeom prst="wedgeRoundRectCallout">
            <a:avLst>
              <a:gd name="adj1" fmla="val -81720"/>
              <a:gd name="adj2" fmla="val -101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Accessory</a:t>
            </a:r>
            <a:r>
              <a:rPr kumimoji="1" lang="ja-JP" altLang="en-US" dirty="0" smtClean="0"/>
              <a:t>の列挙</a:t>
            </a:r>
            <a:endParaRPr kumimoji="1" lang="ja-JP" altLang="en-US" dirty="0"/>
          </a:p>
        </p:txBody>
      </p:sp>
      <p:sp>
        <p:nvSpPr>
          <p:cNvPr id="9" name="角丸四角形吹き出し 8"/>
          <p:cNvSpPr/>
          <p:nvPr/>
        </p:nvSpPr>
        <p:spPr>
          <a:xfrm>
            <a:off x="6228184" y="4149080"/>
            <a:ext cx="1872208" cy="576064"/>
          </a:xfrm>
          <a:prstGeom prst="wedgeRoundRectCallout">
            <a:avLst>
              <a:gd name="adj1" fmla="val -81720"/>
              <a:gd name="adj2" fmla="val -101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FD(EP)</a:t>
            </a:r>
            <a:r>
              <a:rPr kumimoji="1" lang="ja-JP" altLang="en-US" dirty="0" smtClean="0"/>
              <a:t>の取得</a:t>
            </a:r>
            <a:endParaRPr kumimoji="1" lang="ja-JP" altLang="en-US" dirty="0"/>
          </a:p>
        </p:txBody>
      </p:sp>
      <p:sp>
        <p:nvSpPr>
          <p:cNvPr id="10" name="角丸四角形吹き出し 9"/>
          <p:cNvSpPr/>
          <p:nvPr/>
        </p:nvSpPr>
        <p:spPr>
          <a:xfrm>
            <a:off x="6300192" y="5085184"/>
            <a:ext cx="2016224" cy="576064"/>
          </a:xfrm>
          <a:prstGeom prst="wedgeRoundRectCallout">
            <a:avLst>
              <a:gd name="adj1" fmla="val -81720"/>
              <a:gd name="adj2" fmla="val -265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ReadThread</a:t>
            </a:r>
            <a:r>
              <a:rPr kumimoji="1" lang="ja-JP" altLang="en-US" dirty="0" smtClean="0"/>
              <a:t>を作る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readThread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114</a:t>
            </a:fld>
            <a:endParaRPr kumimoji="1" lang="ja-JP" altLang="en-US"/>
          </a:p>
        </p:txBody>
      </p:sp>
      <p:pic>
        <p:nvPicPr>
          <p:cNvPr id="56322" name="Picture 2" descr="C:\Users\hideo\OpenAccessoryDemo\readthre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412776"/>
            <a:ext cx="7488832" cy="4680520"/>
          </a:xfrm>
          <a:prstGeom prst="rect">
            <a:avLst/>
          </a:prstGeom>
          <a:noFill/>
        </p:spPr>
      </p:pic>
      <p:sp>
        <p:nvSpPr>
          <p:cNvPr id="8" name="角丸四角形吹き出し 7"/>
          <p:cNvSpPr/>
          <p:nvPr/>
        </p:nvSpPr>
        <p:spPr>
          <a:xfrm>
            <a:off x="6156176" y="2708920"/>
            <a:ext cx="2232248" cy="648072"/>
          </a:xfrm>
          <a:prstGeom prst="wedgeRoundRectCallout">
            <a:avLst>
              <a:gd name="adj1" fmla="val -59499"/>
              <a:gd name="adj2" fmla="val 150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inputStream</a:t>
            </a:r>
            <a:r>
              <a:rPr kumimoji="1" lang="ja-JP" altLang="en-US" dirty="0" smtClean="0"/>
              <a:t>の設定</a:t>
            </a:r>
            <a:endParaRPr kumimoji="1" lang="ja-JP" altLang="en-US" dirty="0"/>
          </a:p>
        </p:txBody>
      </p:sp>
      <p:sp>
        <p:nvSpPr>
          <p:cNvPr id="9" name="角丸四角形吹き出し 8"/>
          <p:cNvSpPr/>
          <p:nvPr/>
        </p:nvSpPr>
        <p:spPr>
          <a:xfrm>
            <a:off x="6156176" y="3501008"/>
            <a:ext cx="2232248" cy="360040"/>
          </a:xfrm>
          <a:prstGeom prst="wedgeRoundRectCallout">
            <a:avLst>
              <a:gd name="adj1" fmla="val -118455"/>
              <a:gd name="adj2" fmla="val -495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Thread Loop</a:t>
            </a:r>
            <a:endParaRPr kumimoji="1" lang="ja-JP" altLang="en-US" dirty="0"/>
          </a:p>
        </p:txBody>
      </p:sp>
      <p:sp>
        <p:nvSpPr>
          <p:cNvPr id="10" name="角丸四角形吹き出し 9"/>
          <p:cNvSpPr/>
          <p:nvPr/>
        </p:nvSpPr>
        <p:spPr>
          <a:xfrm>
            <a:off x="6156176" y="4005064"/>
            <a:ext cx="2232248" cy="360040"/>
          </a:xfrm>
          <a:prstGeom prst="wedgeRoundRectCallout">
            <a:avLst>
              <a:gd name="adj1" fmla="val -87828"/>
              <a:gd name="adj2" fmla="val -456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r</a:t>
            </a:r>
            <a:r>
              <a:rPr kumimoji="1" lang="en-US" altLang="ja-JP" dirty="0" smtClean="0"/>
              <a:t>ead  </a:t>
            </a:r>
            <a:r>
              <a:rPr lang="ja-JP" altLang="en-US" dirty="0" smtClean="0"/>
              <a:t>同期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 e</a:t>
            </a:r>
            <a:r>
              <a:rPr kumimoji="1" lang="en-US" altLang="ja-JP" dirty="0" smtClean="0"/>
              <a:t>nable - 3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115</a:t>
            </a:fld>
            <a:endParaRPr kumimoji="1" lang="ja-JP" altLang="en-US"/>
          </a:p>
        </p:txBody>
      </p:sp>
      <p:pic>
        <p:nvPicPr>
          <p:cNvPr id="52226" name="Picture 2" descr="C:\Users\hideo\OpenAccessoryDemo\enable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412776"/>
            <a:ext cx="7813914" cy="4883697"/>
          </a:xfrm>
          <a:prstGeom prst="rect">
            <a:avLst/>
          </a:prstGeom>
          <a:noFill/>
        </p:spPr>
      </p:pic>
      <p:sp>
        <p:nvSpPr>
          <p:cNvPr id="8" name="角丸四角形吹き出し 7"/>
          <p:cNvSpPr/>
          <p:nvPr/>
        </p:nvSpPr>
        <p:spPr>
          <a:xfrm>
            <a:off x="6660232" y="3429000"/>
            <a:ext cx="2232248" cy="648072"/>
          </a:xfrm>
          <a:prstGeom prst="wedgeRoundRectCallout">
            <a:avLst>
              <a:gd name="adj1" fmla="val -59499"/>
              <a:gd name="adj2" fmla="val 150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outputStream</a:t>
            </a:r>
            <a:r>
              <a:rPr kumimoji="1" lang="ja-JP" altLang="en-US" dirty="0" smtClean="0"/>
              <a:t>の設定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 e</a:t>
            </a:r>
            <a:r>
              <a:rPr kumimoji="1" lang="en-US" altLang="ja-JP" dirty="0" smtClean="0"/>
              <a:t>nable - 4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116</a:t>
            </a:fld>
            <a:endParaRPr kumimoji="1" lang="ja-JP" altLang="en-US"/>
          </a:p>
        </p:txBody>
      </p:sp>
      <p:pic>
        <p:nvPicPr>
          <p:cNvPr id="53250" name="Picture 2" descr="C:\Users\hideo\OpenAccessoryDemo\enable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484784"/>
            <a:ext cx="7668344" cy="479271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USBAccessoryManager.disable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800" dirty="0" err="1" smtClean="0"/>
              <a:t>outputStream</a:t>
            </a:r>
            <a:r>
              <a:rPr lang="ja-JP" altLang="en-US" sz="2800" dirty="0" smtClean="0"/>
              <a:t>を</a:t>
            </a:r>
            <a:r>
              <a:rPr lang="en-US" altLang="ja-JP" sz="2800" dirty="0" smtClean="0"/>
              <a:t>close</a:t>
            </a:r>
          </a:p>
          <a:p>
            <a:pPr lvl="1">
              <a:buNone/>
            </a:pPr>
            <a:r>
              <a:rPr lang="en-US" altLang="ja-JP" sz="2400" dirty="0" smtClean="0"/>
              <a:t>733: </a:t>
            </a:r>
            <a:r>
              <a:rPr lang="en-US" altLang="ja-JP" sz="2400" dirty="0" err="1" smtClean="0"/>
              <a:t>outputStream.close</a:t>
            </a:r>
            <a:r>
              <a:rPr lang="en-US" altLang="ja-JP" sz="2400" dirty="0" smtClean="0"/>
              <a:t>();</a:t>
            </a:r>
          </a:p>
          <a:p>
            <a:pPr>
              <a:buNone/>
            </a:pPr>
            <a:endParaRPr kumimoji="1" lang="en-US" altLang="ja-JP" sz="2800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117</a:t>
            </a:fld>
            <a:endParaRPr kumimoji="1" lang="ja-JP" alt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8"/>
          <p:cNvSpPr>
            <a:spLocks noGrp="1"/>
          </p:cNvSpPr>
          <p:nvPr>
            <p:ph type="title"/>
          </p:nvPr>
        </p:nvSpPr>
        <p:spPr>
          <a:xfrm>
            <a:off x="457200" y="2790056"/>
            <a:ext cx="8229600" cy="1143000"/>
          </a:xfrm>
        </p:spPr>
        <p:txBody>
          <a:bodyPr/>
          <a:lstStyle/>
          <a:p>
            <a:r>
              <a:rPr kumimoji="1" lang="en-US" altLang="ja-JP" dirty="0" smtClean="0"/>
              <a:t>BasicAccessoryDemo.java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118</a:t>
            </a:fld>
            <a:endParaRPr kumimoji="1" lang="ja-JP" altLang="en-US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Handler(1)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119</a:t>
            </a:fld>
            <a:endParaRPr kumimoji="1" lang="ja-JP" altLang="en-US"/>
          </a:p>
        </p:txBody>
      </p:sp>
      <p:pic>
        <p:nvPicPr>
          <p:cNvPr id="54274" name="Picture 2" descr="C:\Users\hideo\OpenAccessoryDemo\handler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628800"/>
            <a:ext cx="7353062" cy="4595664"/>
          </a:xfrm>
          <a:prstGeom prst="rect">
            <a:avLst/>
          </a:prstGeom>
          <a:noFill/>
        </p:spPr>
      </p:pic>
      <p:sp>
        <p:nvSpPr>
          <p:cNvPr id="8" name="角丸四角形吹き出し 7"/>
          <p:cNvSpPr/>
          <p:nvPr/>
        </p:nvSpPr>
        <p:spPr>
          <a:xfrm>
            <a:off x="7055768" y="2780928"/>
            <a:ext cx="2088232" cy="648072"/>
          </a:xfrm>
          <a:prstGeom prst="wedgeRoundRectCallout">
            <a:avLst>
              <a:gd name="adj1" fmla="val -161091"/>
              <a:gd name="adj2" fmla="val -67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LED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UI</a:t>
            </a:r>
            <a:r>
              <a:rPr kumimoji="1" lang="ja-JP" altLang="en-US" dirty="0" smtClean="0"/>
              <a:t>に変更</a:t>
            </a:r>
            <a:endParaRPr kumimoji="1" lang="ja-JP" altLang="en-US" dirty="0"/>
          </a:p>
        </p:txBody>
      </p:sp>
      <p:sp>
        <p:nvSpPr>
          <p:cNvPr id="9" name="角丸四角形吹き出し 8"/>
          <p:cNvSpPr/>
          <p:nvPr/>
        </p:nvSpPr>
        <p:spPr>
          <a:xfrm>
            <a:off x="6732240" y="3573016"/>
            <a:ext cx="2448272" cy="360040"/>
          </a:xfrm>
          <a:prstGeom prst="wedgeRoundRectCallout">
            <a:avLst>
              <a:gd name="adj1" fmla="val -100368"/>
              <a:gd name="adj2" fmla="val -528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UPDATE_LED_SETTING</a:t>
            </a:r>
            <a:endParaRPr kumimoji="1" lang="ja-JP" altLang="en-US" dirty="0"/>
          </a:p>
        </p:txBody>
      </p:sp>
      <p:sp>
        <p:nvSpPr>
          <p:cNvPr id="11" name="右中かっこ 10"/>
          <p:cNvSpPr/>
          <p:nvPr/>
        </p:nvSpPr>
        <p:spPr>
          <a:xfrm>
            <a:off x="6300192" y="3717032"/>
            <a:ext cx="144016" cy="201622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ローチャート : 代替処理 11"/>
          <p:cNvSpPr/>
          <p:nvPr/>
        </p:nvSpPr>
        <p:spPr>
          <a:xfrm>
            <a:off x="6588224" y="4509120"/>
            <a:ext cx="2376264" cy="36004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UI</a:t>
            </a:r>
            <a:r>
              <a:rPr kumimoji="1" lang="ja-JP" altLang="en-US" dirty="0" smtClean="0"/>
              <a:t>の状態をパケットに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Android SDK</a:t>
            </a:r>
            <a:r>
              <a:rPr lang="ja-JP" altLang="en-US" dirty="0" smtClean="0"/>
              <a:t>の確認 </a:t>
            </a:r>
            <a:r>
              <a:rPr lang="en-US" altLang="ja-JP" dirty="0" smtClean="0"/>
              <a:t>v3.x,v4.x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00808"/>
          </a:xfrm>
        </p:spPr>
        <p:txBody>
          <a:bodyPr>
            <a:normAutofit/>
          </a:bodyPr>
          <a:lstStyle/>
          <a:p>
            <a:r>
              <a:rPr lang="en-US" altLang="ja-JP" sz="1200" dirty="0" smtClean="0"/>
              <a:t>v3.x,v4.x</a:t>
            </a:r>
            <a:r>
              <a:rPr lang="ja-JP" altLang="en-US" sz="1200" dirty="0" smtClean="0"/>
              <a:t>の場合</a:t>
            </a:r>
          </a:p>
          <a:p>
            <a:pPr>
              <a:buNone/>
            </a:pPr>
            <a:r>
              <a:rPr lang="en-US" altLang="ja-JP" sz="1200" dirty="0" smtClean="0"/>
              <a:t>0) SDK Manager</a:t>
            </a:r>
            <a:r>
              <a:rPr lang="ja-JP" altLang="en-US" sz="1200" dirty="0" smtClean="0"/>
              <a:t>で「</a:t>
            </a:r>
            <a:r>
              <a:rPr lang="en-US" altLang="ja-JP" sz="1200" dirty="0" smtClean="0"/>
              <a:t>Android 3.1 (API12) SDK Platform</a:t>
            </a:r>
            <a:r>
              <a:rPr lang="ja-JP" altLang="en-US" sz="1200" dirty="0" smtClean="0"/>
              <a:t>」をインストール</a:t>
            </a:r>
          </a:p>
          <a:p>
            <a:pPr>
              <a:buNone/>
            </a:pPr>
            <a:r>
              <a:rPr lang="en-US" altLang="ja-JP" sz="1200" dirty="0" smtClean="0"/>
              <a:t>1) </a:t>
            </a:r>
            <a:r>
              <a:rPr lang="ja-JP" altLang="en-US" sz="1200" dirty="0" smtClean="0"/>
              <a:t>新規の</a:t>
            </a:r>
            <a:r>
              <a:rPr lang="en-US" altLang="ja-JP" sz="1200" dirty="0" smtClean="0"/>
              <a:t>Android</a:t>
            </a:r>
            <a:r>
              <a:rPr lang="ja-JP" altLang="en-US" sz="1200" dirty="0" smtClean="0"/>
              <a:t>プロジェクトを作成</a:t>
            </a:r>
          </a:p>
          <a:p>
            <a:pPr>
              <a:buNone/>
            </a:pPr>
            <a:r>
              <a:rPr lang="en-US" altLang="ja-JP" sz="1200" dirty="0" smtClean="0"/>
              <a:t>2) </a:t>
            </a:r>
            <a:r>
              <a:rPr lang="ja-JP" altLang="en-US" sz="1200" dirty="0" smtClean="0"/>
              <a:t>「</a:t>
            </a:r>
            <a:r>
              <a:rPr lang="en-US" altLang="ja-JP" sz="1200" dirty="0" smtClean="0"/>
              <a:t>Create project from existing source</a:t>
            </a:r>
            <a:r>
              <a:rPr lang="ja-JP" altLang="en-US" sz="1200" dirty="0" smtClean="0"/>
              <a:t>」を選択</a:t>
            </a:r>
          </a:p>
          <a:p>
            <a:pPr>
              <a:buNone/>
            </a:pPr>
            <a:r>
              <a:rPr lang="en-US" altLang="ja-JP" sz="1200" dirty="0" smtClean="0"/>
              <a:t>3) Location</a:t>
            </a:r>
            <a:r>
              <a:rPr lang="ja-JP" altLang="en-US" sz="1200" dirty="0" smtClean="0"/>
              <a:t>を</a:t>
            </a:r>
            <a:r>
              <a:rPr lang="en-US" altLang="ja-JP" sz="1200" dirty="0" err="1" smtClean="0"/>
              <a:t>github</a:t>
            </a:r>
            <a:r>
              <a:rPr lang="ja-JP" altLang="en-US" sz="1200" dirty="0" smtClean="0"/>
              <a:t>からダウンロードした</a:t>
            </a:r>
            <a:r>
              <a:rPr lang="en-US" altLang="ja-JP" sz="1200" dirty="0" smtClean="0"/>
              <a:t>zip</a:t>
            </a:r>
            <a:r>
              <a:rPr lang="ja-JP" altLang="en-US" sz="1200" dirty="0" smtClean="0"/>
              <a:t>を展開したフォルダの中の「</a:t>
            </a:r>
            <a:r>
              <a:rPr lang="en-US" altLang="ja-JP" sz="1200" dirty="0" err="1" smtClean="0"/>
              <a:t>OpenAccessoryDemo</a:t>
            </a:r>
            <a:r>
              <a:rPr lang="en-US" altLang="ja-JP" sz="1200" dirty="0" smtClean="0"/>
              <a:t>/App Source Code/v3.x</a:t>
            </a:r>
            <a:r>
              <a:rPr lang="ja-JP" altLang="en-US" sz="1200" dirty="0" smtClean="0"/>
              <a:t>」に設定</a:t>
            </a:r>
          </a:p>
          <a:p>
            <a:pPr>
              <a:buNone/>
            </a:pPr>
            <a:r>
              <a:rPr lang="en-US" altLang="ja-JP" sz="1200" dirty="0" smtClean="0"/>
              <a:t>4) Next</a:t>
            </a:r>
            <a:r>
              <a:rPr lang="ja-JP" altLang="en-US" sz="1200" dirty="0" smtClean="0"/>
              <a:t>をクリック</a:t>
            </a:r>
          </a:p>
          <a:p>
            <a:pPr>
              <a:buNone/>
            </a:pPr>
            <a:r>
              <a:rPr lang="en-US" altLang="ja-JP" sz="1200" dirty="0" smtClean="0"/>
              <a:t>5) Build Target</a:t>
            </a:r>
            <a:r>
              <a:rPr lang="ja-JP" altLang="en-US" sz="1200" dirty="0" smtClean="0"/>
              <a:t>を「</a:t>
            </a:r>
            <a:r>
              <a:rPr lang="en-US" altLang="ja-JP" sz="1200" dirty="0" smtClean="0"/>
              <a:t>Android 3.1 (API12)</a:t>
            </a:r>
            <a:r>
              <a:rPr lang="ja-JP" altLang="en-US" sz="1200" dirty="0" smtClean="0"/>
              <a:t>」</a:t>
            </a:r>
          </a:p>
          <a:p>
            <a:pPr>
              <a:buNone/>
            </a:pPr>
            <a:r>
              <a:rPr lang="en-US" altLang="ja-JP" sz="1200" dirty="0" smtClean="0"/>
              <a:t>6) Finish</a:t>
            </a:r>
            <a:r>
              <a:rPr lang="ja-JP" altLang="en-US" sz="1200" dirty="0" smtClean="0"/>
              <a:t>をクリック</a:t>
            </a:r>
            <a:endParaRPr kumimoji="1" lang="ja-JP" altLang="en-US" sz="1200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pic>
        <p:nvPicPr>
          <p:cNvPr id="48131" name="Picture 3" descr="C:\Users\hideo\OpenAccessoryDemo\Screenshot-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3356992"/>
            <a:ext cx="4679910" cy="2924944"/>
          </a:xfrm>
          <a:prstGeom prst="rect">
            <a:avLst/>
          </a:prstGeom>
          <a:noFill/>
        </p:spPr>
      </p:pic>
      <p:cxnSp>
        <p:nvCxnSpPr>
          <p:cNvPr id="9" name="直線矢印コネクタ 8"/>
          <p:cNvCxnSpPr/>
          <p:nvPr/>
        </p:nvCxnSpPr>
        <p:spPr>
          <a:xfrm>
            <a:off x="2987824" y="3068960"/>
            <a:ext cx="1080120" cy="144016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Handler(2)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120</a:t>
            </a:fld>
            <a:endParaRPr kumimoji="1" lang="ja-JP" altLang="en-US"/>
          </a:p>
        </p:txBody>
      </p:sp>
      <p:pic>
        <p:nvPicPr>
          <p:cNvPr id="55298" name="Picture 2" descr="C:\Users\hideo\OpenAccessoryDemo\handler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556792"/>
            <a:ext cx="7468276" cy="4667672"/>
          </a:xfrm>
          <a:prstGeom prst="rect">
            <a:avLst/>
          </a:prstGeom>
          <a:noFill/>
        </p:spPr>
      </p:pic>
      <p:sp>
        <p:nvSpPr>
          <p:cNvPr id="8" name="角丸四角形吹き出し 7"/>
          <p:cNvSpPr/>
          <p:nvPr/>
        </p:nvSpPr>
        <p:spPr>
          <a:xfrm>
            <a:off x="6948264" y="3068960"/>
            <a:ext cx="2088232" cy="360040"/>
          </a:xfrm>
          <a:prstGeom prst="wedgeRoundRectCallout">
            <a:avLst>
              <a:gd name="adj1" fmla="val -93567"/>
              <a:gd name="adj2" fmla="val -515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Message</a:t>
            </a:r>
            <a:r>
              <a:rPr lang="ja-JP" altLang="en-US" dirty="0" smtClean="0"/>
              <a:t>を参照</a:t>
            </a:r>
            <a:endParaRPr kumimoji="1" lang="ja-JP" altLang="en-US" dirty="0"/>
          </a:p>
        </p:txBody>
      </p:sp>
      <p:sp>
        <p:nvSpPr>
          <p:cNvPr id="9" name="角丸四角形吹き出し 8"/>
          <p:cNvSpPr/>
          <p:nvPr/>
        </p:nvSpPr>
        <p:spPr>
          <a:xfrm>
            <a:off x="6876256" y="3573016"/>
            <a:ext cx="2088232" cy="360040"/>
          </a:xfrm>
          <a:prstGeom prst="wedgeRoundRectCallout">
            <a:avLst>
              <a:gd name="adj1" fmla="val -120986"/>
              <a:gd name="adj2" fmla="val 1504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POT</a:t>
            </a:r>
            <a:r>
              <a:rPr kumimoji="1" lang="ja-JP" altLang="en-US" dirty="0" smtClean="0"/>
              <a:t>の</a:t>
            </a:r>
            <a:r>
              <a:rPr lang="ja-JP" altLang="en-US" dirty="0" smtClean="0"/>
              <a:t>描画</a:t>
            </a:r>
            <a:endParaRPr kumimoji="1" lang="ja-JP" altLang="en-US" dirty="0"/>
          </a:p>
        </p:txBody>
      </p:sp>
      <p:sp>
        <p:nvSpPr>
          <p:cNvPr id="10" name="角丸四角形吹き出し 9"/>
          <p:cNvSpPr/>
          <p:nvPr/>
        </p:nvSpPr>
        <p:spPr>
          <a:xfrm>
            <a:off x="6876256" y="4077072"/>
            <a:ext cx="2088232" cy="648072"/>
          </a:xfrm>
          <a:prstGeom prst="wedgeRoundRectCallout">
            <a:avLst>
              <a:gd name="adj1" fmla="val -116075"/>
              <a:gd name="adj2" fmla="val 8821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スイッチ</a:t>
            </a:r>
            <a:r>
              <a:rPr kumimoji="1" lang="ja-JP" altLang="en-US" dirty="0" smtClean="0"/>
              <a:t>の描画</a:t>
            </a:r>
            <a:endParaRPr kumimoji="1" lang="ja-JP" altLang="en-US" dirty="0"/>
          </a:p>
        </p:txBody>
      </p:sp>
      <p:sp>
        <p:nvSpPr>
          <p:cNvPr id="11" name="角丸四角形吹き出し 10"/>
          <p:cNvSpPr/>
          <p:nvPr/>
        </p:nvSpPr>
        <p:spPr>
          <a:xfrm>
            <a:off x="6948264" y="2564904"/>
            <a:ext cx="2088232" cy="360040"/>
          </a:xfrm>
          <a:prstGeom prst="wedgeRoundRectCallout">
            <a:avLst>
              <a:gd name="adj1" fmla="val -114438"/>
              <a:gd name="adj2" fmla="val 6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書き込み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API</a:t>
            </a:r>
            <a:r>
              <a:rPr lang="ja-JP" altLang="en-US" dirty="0" smtClean="0"/>
              <a:t>の処理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121</a:t>
            </a:fld>
            <a:endParaRPr kumimoji="1" lang="ja-JP" altLang="en-US"/>
          </a:p>
        </p:txBody>
      </p:sp>
      <p:sp>
        <p:nvSpPr>
          <p:cNvPr id="7" name="フローチャート : 代替処理 6"/>
          <p:cNvSpPr/>
          <p:nvPr/>
        </p:nvSpPr>
        <p:spPr>
          <a:xfrm>
            <a:off x="5076056" y="1916832"/>
            <a:ext cx="2592288" cy="72008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400" dirty="0" smtClean="0"/>
              <a:t>BasicAccesorryDemo.java</a:t>
            </a:r>
            <a:endParaRPr kumimoji="1" lang="ja-JP" altLang="en-US" sz="1400" dirty="0"/>
          </a:p>
        </p:txBody>
      </p:sp>
      <p:sp>
        <p:nvSpPr>
          <p:cNvPr id="8" name="フローチャート : 代替処理 7"/>
          <p:cNvSpPr/>
          <p:nvPr/>
        </p:nvSpPr>
        <p:spPr>
          <a:xfrm>
            <a:off x="5076056" y="2708920"/>
            <a:ext cx="2592288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400" dirty="0" smtClean="0"/>
              <a:t>USBAccessoryManager.java</a:t>
            </a:r>
            <a:endParaRPr kumimoji="1" lang="ja-JP" altLang="en-US" sz="1400" dirty="0"/>
          </a:p>
        </p:txBody>
      </p:sp>
      <p:sp>
        <p:nvSpPr>
          <p:cNvPr id="11" name="フローチャート : 代替処理 10"/>
          <p:cNvSpPr/>
          <p:nvPr/>
        </p:nvSpPr>
        <p:spPr>
          <a:xfrm>
            <a:off x="1619672" y="3284984"/>
            <a:ext cx="1224136" cy="72008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400" dirty="0" err="1" smtClean="0"/>
              <a:t>UsbManager</a:t>
            </a:r>
            <a:endParaRPr kumimoji="1" lang="ja-JP" altLang="en-US" sz="1400" dirty="0"/>
          </a:p>
        </p:txBody>
      </p:sp>
      <p:sp>
        <p:nvSpPr>
          <p:cNvPr id="12" name="フローチャート : 代替処理 11"/>
          <p:cNvSpPr/>
          <p:nvPr/>
        </p:nvSpPr>
        <p:spPr>
          <a:xfrm>
            <a:off x="6372200" y="3284984"/>
            <a:ext cx="1296144" cy="72008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400" dirty="0" err="1" smtClean="0"/>
              <a:t>UsbAccessory</a:t>
            </a:r>
            <a:endParaRPr kumimoji="1" lang="ja-JP" altLang="en-US" sz="1400" dirty="0"/>
          </a:p>
        </p:txBody>
      </p:sp>
      <p:sp>
        <p:nvSpPr>
          <p:cNvPr id="10" name="正方形/長方形 9"/>
          <p:cNvSpPr/>
          <p:nvPr/>
        </p:nvSpPr>
        <p:spPr>
          <a:xfrm>
            <a:off x="1763688" y="3717032"/>
            <a:ext cx="864096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/>
              <a:t>Filter</a:t>
            </a:r>
            <a:endParaRPr kumimoji="1" lang="ja-JP" altLang="en-US" sz="1400" dirty="0"/>
          </a:p>
        </p:txBody>
      </p:sp>
      <p:sp>
        <p:nvSpPr>
          <p:cNvPr id="14" name="右矢印 13"/>
          <p:cNvSpPr/>
          <p:nvPr/>
        </p:nvSpPr>
        <p:spPr>
          <a:xfrm>
            <a:off x="2915816" y="3429000"/>
            <a:ext cx="36004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21" name="角丸四角形吹き出し 20"/>
          <p:cNvSpPr/>
          <p:nvPr/>
        </p:nvSpPr>
        <p:spPr>
          <a:xfrm>
            <a:off x="1403648" y="5157192"/>
            <a:ext cx="2808312" cy="864096"/>
          </a:xfrm>
          <a:prstGeom prst="wedgeRoundRectCallout">
            <a:avLst>
              <a:gd name="adj1" fmla="val 29964"/>
              <a:gd name="adj2" fmla="val -969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800" dirty="0" smtClean="0"/>
              <a:t>static char manufacturer[] = "Microchip Technology Inc.";</a:t>
            </a:r>
          </a:p>
          <a:p>
            <a:r>
              <a:rPr lang="en-US" altLang="ja-JP" sz="800" dirty="0" smtClean="0"/>
              <a:t>static char model[] = "Basic Accessory Demo";</a:t>
            </a:r>
          </a:p>
          <a:p>
            <a:r>
              <a:rPr lang="en-US" altLang="ja-JP" sz="800" dirty="0" smtClean="0"/>
              <a:t>static char description[] = DEMO_BOARD_NAME_STRING;</a:t>
            </a:r>
          </a:p>
          <a:p>
            <a:r>
              <a:rPr lang="en-US" altLang="ja-JP" sz="800" dirty="0" smtClean="0"/>
              <a:t>static char version[] = "2.0";</a:t>
            </a:r>
          </a:p>
          <a:p>
            <a:r>
              <a:rPr lang="en-US" altLang="ja-JP" sz="800" dirty="0" smtClean="0"/>
              <a:t>static char </a:t>
            </a:r>
            <a:r>
              <a:rPr lang="en-US" altLang="ja-JP" sz="800" dirty="0" err="1" smtClean="0"/>
              <a:t>uri</a:t>
            </a:r>
            <a:r>
              <a:rPr lang="en-US" altLang="ja-JP" sz="800" dirty="0" smtClean="0"/>
              <a:t>[] = "http://www.microchip.com/android";</a:t>
            </a:r>
          </a:p>
          <a:p>
            <a:r>
              <a:rPr lang="en-US" altLang="ja-JP" sz="800" dirty="0" smtClean="0"/>
              <a:t>static char serial[] = "N/A";</a:t>
            </a:r>
            <a:endParaRPr lang="en-US" altLang="ja-JP" sz="800" dirty="0"/>
          </a:p>
        </p:txBody>
      </p:sp>
      <p:sp>
        <p:nvSpPr>
          <p:cNvPr id="22" name="正方形/長方形 21"/>
          <p:cNvSpPr/>
          <p:nvPr/>
        </p:nvSpPr>
        <p:spPr>
          <a:xfrm>
            <a:off x="3635896" y="4365104"/>
            <a:ext cx="504056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25" name="上矢印 24"/>
          <p:cNvSpPr/>
          <p:nvPr/>
        </p:nvSpPr>
        <p:spPr>
          <a:xfrm>
            <a:off x="3779912" y="4077072"/>
            <a:ext cx="288032" cy="21602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28" name="右矢印 27"/>
          <p:cNvSpPr/>
          <p:nvPr/>
        </p:nvSpPr>
        <p:spPr>
          <a:xfrm>
            <a:off x="4644008" y="3429000"/>
            <a:ext cx="36004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30" name="フローチャート : 代替処理 29"/>
          <p:cNvSpPr/>
          <p:nvPr/>
        </p:nvSpPr>
        <p:spPr>
          <a:xfrm>
            <a:off x="3347864" y="3284984"/>
            <a:ext cx="1224136" cy="72008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400" dirty="0" err="1" smtClean="0"/>
              <a:t>UsbManager</a:t>
            </a:r>
            <a:endParaRPr kumimoji="1" lang="ja-JP" altLang="en-US" sz="1400" dirty="0"/>
          </a:p>
        </p:txBody>
      </p:sp>
      <p:sp>
        <p:nvSpPr>
          <p:cNvPr id="31" name="正方形/長方形 30"/>
          <p:cNvSpPr/>
          <p:nvPr/>
        </p:nvSpPr>
        <p:spPr>
          <a:xfrm>
            <a:off x="3491880" y="3717032"/>
            <a:ext cx="864096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/>
              <a:t>Filter</a:t>
            </a:r>
            <a:endParaRPr kumimoji="1" lang="ja-JP" altLang="en-US" sz="1400" dirty="0"/>
          </a:p>
        </p:txBody>
      </p:sp>
      <p:sp>
        <p:nvSpPr>
          <p:cNvPr id="32" name="フローチャート : 代替処理 31"/>
          <p:cNvSpPr/>
          <p:nvPr/>
        </p:nvSpPr>
        <p:spPr>
          <a:xfrm>
            <a:off x="5076056" y="3284984"/>
            <a:ext cx="1224136" cy="72008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400" dirty="0" err="1" smtClean="0"/>
              <a:t>UsbManager</a:t>
            </a:r>
            <a:endParaRPr kumimoji="1" lang="ja-JP" altLang="en-US" sz="1400" dirty="0"/>
          </a:p>
        </p:txBody>
      </p:sp>
      <p:sp>
        <p:nvSpPr>
          <p:cNvPr id="33" name="正方形/長方形 32"/>
          <p:cNvSpPr/>
          <p:nvPr/>
        </p:nvSpPr>
        <p:spPr>
          <a:xfrm>
            <a:off x="5220072" y="3717032"/>
            <a:ext cx="864096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/>
              <a:t>Filter</a:t>
            </a:r>
            <a:endParaRPr kumimoji="1" lang="ja-JP" altLang="en-US" sz="1400" dirty="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プログラム構造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122</a:t>
            </a:fld>
            <a:endParaRPr kumimoji="1" lang="ja-JP" altLang="en-US"/>
          </a:p>
        </p:txBody>
      </p:sp>
      <p:sp>
        <p:nvSpPr>
          <p:cNvPr id="7" name="フローチャート : 代替処理 6"/>
          <p:cNvSpPr/>
          <p:nvPr/>
        </p:nvSpPr>
        <p:spPr>
          <a:xfrm>
            <a:off x="899592" y="1988840"/>
            <a:ext cx="7128792" cy="151216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400" dirty="0" smtClean="0"/>
              <a:t>BasicAccesorryDemo.java</a:t>
            </a:r>
            <a:endParaRPr kumimoji="1" lang="ja-JP" altLang="en-US" sz="1400" dirty="0"/>
          </a:p>
        </p:txBody>
      </p:sp>
      <p:sp>
        <p:nvSpPr>
          <p:cNvPr id="8" name="フローチャート : 代替処理 7"/>
          <p:cNvSpPr/>
          <p:nvPr/>
        </p:nvSpPr>
        <p:spPr>
          <a:xfrm>
            <a:off x="899592" y="3717032"/>
            <a:ext cx="7128792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 sz="1400" dirty="0" smtClean="0"/>
              <a:t>　　　　　　　　　　</a:t>
            </a:r>
            <a:r>
              <a:rPr kumimoji="1" lang="en-US" altLang="ja-JP" sz="1400" dirty="0" smtClean="0"/>
              <a:t>USBAccessoryManager.java</a:t>
            </a:r>
            <a:endParaRPr kumimoji="1" lang="ja-JP" altLang="en-US" sz="1400" dirty="0"/>
          </a:p>
        </p:txBody>
      </p:sp>
      <p:sp>
        <p:nvSpPr>
          <p:cNvPr id="12" name="フローチャート : 代替処理 11"/>
          <p:cNvSpPr/>
          <p:nvPr/>
        </p:nvSpPr>
        <p:spPr>
          <a:xfrm>
            <a:off x="2195736" y="4437112"/>
            <a:ext cx="5904656" cy="72008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400" dirty="0" err="1" smtClean="0"/>
              <a:t>UsbAccessory</a:t>
            </a:r>
            <a:endParaRPr kumimoji="1" lang="ja-JP" altLang="en-US" sz="1400" dirty="0"/>
          </a:p>
        </p:txBody>
      </p:sp>
      <p:sp>
        <p:nvSpPr>
          <p:cNvPr id="32" name="フローチャート : 代替処理 31"/>
          <p:cNvSpPr/>
          <p:nvPr/>
        </p:nvSpPr>
        <p:spPr>
          <a:xfrm>
            <a:off x="827584" y="4437112"/>
            <a:ext cx="1224136" cy="72008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400" dirty="0" err="1" smtClean="0"/>
              <a:t>UsbManager</a:t>
            </a:r>
            <a:endParaRPr kumimoji="1" lang="ja-JP" altLang="en-US" sz="1400" dirty="0"/>
          </a:p>
        </p:txBody>
      </p:sp>
      <p:sp>
        <p:nvSpPr>
          <p:cNvPr id="33" name="正方形/長方形 32"/>
          <p:cNvSpPr/>
          <p:nvPr/>
        </p:nvSpPr>
        <p:spPr>
          <a:xfrm>
            <a:off x="971600" y="4797152"/>
            <a:ext cx="864096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/>
              <a:t>Filter</a:t>
            </a:r>
            <a:endParaRPr kumimoji="1" lang="ja-JP" altLang="en-US" sz="1400" dirty="0"/>
          </a:p>
        </p:txBody>
      </p:sp>
      <p:grpSp>
        <p:nvGrpSpPr>
          <p:cNvPr id="26" name="グループ化 25"/>
          <p:cNvGrpSpPr/>
          <p:nvPr/>
        </p:nvGrpSpPr>
        <p:grpSpPr>
          <a:xfrm>
            <a:off x="1403648" y="2204864"/>
            <a:ext cx="1800200" cy="1152128"/>
            <a:chOff x="2411760" y="2204864"/>
            <a:chExt cx="1800200" cy="1152128"/>
          </a:xfrm>
        </p:grpSpPr>
        <p:sp>
          <p:nvSpPr>
            <p:cNvPr id="20" name="右カーブ矢印 19"/>
            <p:cNvSpPr/>
            <p:nvPr/>
          </p:nvSpPr>
          <p:spPr>
            <a:xfrm>
              <a:off x="2411760" y="2420888"/>
              <a:ext cx="792088" cy="936104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右カーブ矢印 22"/>
            <p:cNvSpPr/>
            <p:nvPr/>
          </p:nvSpPr>
          <p:spPr>
            <a:xfrm rot="10800000">
              <a:off x="3419872" y="2348880"/>
              <a:ext cx="792088" cy="936104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2627784" y="2204864"/>
              <a:ext cx="1379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chemeClr val="bg1"/>
                  </a:solidFill>
                </a:rPr>
                <a:t>Main Thread</a:t>
              </a:r>
              <a:endParaRPr kumimoji="1" lang="ja-JP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グループ化 26"/>
          <p:cNvGrpSpPr/>
          <p:nvPr/>
        </p:nvGrpSpPr>
        <p:grpSpPr>
          <a:xfrm>
            <a:off x="5868144" y="2276872"/>
            <a:ext cx="1800200" cy="1152128"/>
            <a:chOff x="2411760" y="2204864"/>
            <a:chExt cx="1800200" cy="1152128"/>
          </a:xfrm>
        </p:grpSpPr>
        <p:sp>
          <p:nvSpPr>
            <p:cNvPr id="29" name="右カーブ矢印 28"/>
            <p:cNvSpPr/>
            <p:nvPr/>
          </p:nvSpPr>
          <p:spPr>
            <a:xfrm>
              <a:off x="2411760" y="2420888"/>
              <a:ext cx="792088" cy="936104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右カーブ矢印 33"/>
            <p:cNvSpPr/>
            <p:nvPr/>
          </p:nvSpPr>
          <p:spPr>
            <a:xfrm rot="10800000">
              <a:off x="3419872" y="2348880"/>
              <a:ext cx="792088" cy="936104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テキスト ボックス 34"/>
            <p:cNvSpPr txBox="1"/>
            <p:nvPr/>
          </p:nvSpPr>
          <p:spPr>
            <a:xfrm>
              <a:off x="2627784" y="2204864"/>
              <a:ext cx="1365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chemeClr val="bg1"/>
                  </a:solidFill>
                </a:rPr>
                <a:t>Read Thread</a:t>
              </a:r>
              <a:endParaRPr kumimoji="1" lang="ja-JP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6" name="上矢印 35"/>
          <p:cNvSpPr/>
          <p:nvPr/>
        </p:nvSpPr>
        <p:spPr>
          <a:xfrm>
            <a:off x="6372200" y="3356992"/>
            <a:ext cx="792088" cy="23042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上矢印 36"/>
          <p:cNvSpPr/>
          <p:nvPr/>
        </p:nvSpPr>
        <p:spPr>
          <a:xfrm rot="10800000">
            <a:off x="3059832" y="3356992"/>
            <a:ext cx="792088" cy="23042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8" name="Picture 2" descr="C:\Users\hideo\Desktop\unname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412776"/>
            <a:ext cx="864096" cy="1440160"/>
          </a:xfrm>
          <a:prstGeom prst="rect">
            <a:avLst/>
          </a:prstGeom>
          <a:noFill/>
        </p:spPr>
      </p:pic>
      <p:pic>
        <p:nvPicPr>
          <p:cNvPr id="39" name="Picture 2" descr="C:\Users\hideo\Desktop\IMG_20120128_11254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4590340" y="5498892"/>
            <a:ext cx="1005410" cy="754058"/>
          </a:xfrm>
          <a:prstGeom prst="rect">
            <a:avLst/>
          </a:prstGeom>
          <a:noFill/>
        </p:spPr>
      </p:pic>
      <p:sp>
        <p:nvSpPr>
          <p:cNvPr id="40" name="正方形/長方形 39"/>
          <p:cNvSpPr/>
          <p:nvPr/>
        </p:nvSpPr>
        <p:spPr>
          <a:xfrm>
            <a:off x="5724128" y="5661248"/>
            <a:ext cx="1169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Button+</a:t>
            </a:r>
            <a:r>
              <a:rPr lang="ja-JP" altLang="en-US" dirty="0" smtClean="0"/>
              <a:t>値</a:t>
            </a:r>
            <a:endParaRPr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7020272" y="5733256"/>
            <a:ext cx="9078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POT+</a:t>
            </a:r>
            <a:r>
              <a:rPr lang="ja-JP" altLang="en-US" dirty="0" smtClean="0"/>
              <a:t>値</a:t>
            </a:r>
            <a:endParaRPr lang="ja-JP" altLang="en-US" dirty="0"/>
          </a:p>
        </p:txBody>
      </p:sp>
      <p:sp>
        <p:nvSpPr>
          <p:cNvPr id="42" name="フローチャート : 代替処理 41"/>
          <p:cNvSpPr/>
          <p:nvPr/>
        </p:nvSpPr>
        <p:spPr>
          <a:xfrm>
            <a:off x="3275856" y="2564904"/>
            <a:ext cx="2376264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handler</a:t>
            </a:r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2915816" y="5661248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LED+</a:t>
            </a:r>
            <a:r>
              <a:rPr lang="ja-JP" altLang="en-US" dirty="0" smtClean="0"/>
              <a:t>値</a:t>
            </a:r>
            <a:endParaRPr lang="ja-JP" altLang="en-US" dirty="0"/>
          </a:p>
        </p:txBody>
      </p:sp>
      <p:cxnSp>
        <p:nvCxnSpPr>
          <p:cNvPr id="45" name="直線コネクタ 44"/>
          <p:cNvCxnSpPr/>
          <p:nvPr/>
        </p:nvCxnSpPr>
        <p:spPr>
          <a:xfrm>
            <a:off x="1331640" y="1700808"/>
            <a:ext cx="2016224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/>
          <p:cNvCxnSpPr>
            <a:endCxn id="43" idx="0"/>
          </p:cNvCxnSpPr>
          <p:nvPr/>
        </p:nvCxnSpPr>
        <p:spPr>
          <a:xfrm>
            <a:off x="3347864" y="1700808"/>
            <a:ext cx="9740" cy="396044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 flipH="1" flipV="1">
            <a:off x="1331640" y="2060848"/>
            <a:ext cx="3096344" cy="64807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/>
          <p:cNvCxnSpPr/>
          <p:nvPr/>
        </p:nvCxnSpPr>
        <p:spPr>
          <a:xfrm>
            <a:off x="4355976" y="2708920"/>
            <a:ext cx="2304256" cy="144016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>
            <a:off x="6660232" y="2852936"/>
            <a:ext cx="72008" cy="2952328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/>
          <p:cNvSpPr txBox="1"/>
          <p:nvPr/>
        </p:nvSpPr>
        <p:spPr>
          <a:xfrm>
            <a:off x="3635896" y="530120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EP</a:t>
            </a:r>
            <a:endParaRPr kumimoji="1" lang="ja-JP" altLang="en-US" dirty="0"/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7092280" y="530120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EP</a:t>
            </a:r>
            <a:endParaRPr kumimoji="1" lang="ja-JP" altLang="en-US" dirty="0"/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6732240" y="3068960"/>
            <a:ext cx="6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read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3347864" y="3068960"/>
            <a:ext cx="672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write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kumimoji="1" lang="en-US" altLang="ja-JP" dirty="0" smtClean="0"/>
              <a:t>USB</a:t>
            </a:r>
            <a:r>
              <a:rPr kumimoji="1" lang="ja-JP" altLang="en-US" dirty="0" err="1" smtClean="0"/>
              <a:t>、</a:t>
            </a:r>
            <a:r>
              <a:rPr kumimoji="1" lang="en-US" altLang="ja-JP" dirty="0" smtClean="0"/>
              <a:t>ADK</a:t>
            </a:r>
            <a:r>
              <a:rPr kumimoji="1" lang="ja-JP" altLang="en-US" dirty="0" smtClean="0"/>
              <a:t>プロトコルを理解しなくても問題ない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Microchip</a:t>
            </a:r>
            <a:r>
              <a:rPr lang="ja-JP" altLang="en-US" dirty="0" smtClean="0"/>
              <a:t>社提供のソースに記述済</a:t>
            </a:r>
            <a:endParaRPr kumimoji="1" lang="en-US" altLang="ja-JP" dirty="0" smtClean="0"/>
          </a:p>
          <a:p>
            <a:r>
              <a:rPr lang="ja-JP" altLang="en-US" dirty="0" smtClean="0"/>
              <a:t>プログラム変更に必要なこと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PIC</a:t>
            </a:r>
            <a:r>
              <a:rPr lang="ja-JP" altLang="en-US" dirty="0" smtClean="0"/>
              <a:t>のピン・機能の割り当ての検討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アプリとのプロトコル｛コマンド：値｝を規定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出力、入力、電圧値の入力の追加・削除</a:t>
            </a:r>
            <a:endParaRPr lang="en-US" altLang="ja-JP" dirty="0" smtClean="0"/>
          </a:p>
          <a:p>
            <a:r>
              <a:rPr kumimoji="1" lang="ja-JP" altLang="en-US" dirty="0" smtClean="0"/>
              <a:t>このマイコンで他にできる事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PWM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モータ制御、</a:t>
            </a:r>
            <a:r>
              <a:rPr lang="en-US" altLang="ja-JP" dirty="0" smtClean="0"/>
              <a:t>LED</a:t>
            </a:r>
            <a:r>
              <a:rPr lang="ja-JP" altLang="en-US" dirty="0" smtClean="0"/>
              <a:t>輝度制御、</a:t>
            </a:r>
            <a:r>
              <a:rPr lang="en-US" altLang="ja-JP" dirty="0" smtClean="0"/>
              <a:t>RGB-LED</a:t>
            </a:r>
            <a:r>
              <a:rPr lang="ja-JP" altLang="en-US" dirty="0" smtClean="0"/>
              <a:t>の色管理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SPI/I2C	</a:t>
            </a:r>
          </a:p>
          <a:p>
            <a:pPr lvl="2"/>
            <a:r>
              <a:rPr kumimoji="1" lang="ja-JP" altLang="en-US" dirty="0" smtClean="0"/>
              <a:t>各種デジタルセンサ、周辺回路（</a:t>
            </a:r>
            <a:r>
              <a:rPr kumimoji="1" lang="en-US" altLang="ja-JP" dirty="0" smtClean="0"/>
              <a:t>CAN, RTC,</a:t>
            </a:r>
            <a:r>
              <a:rPr lang="ja-JP" altLang="en-US" dirty="0" smtClean="0"/>
              <a:t> 外部メモリなど）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UART</a:t>
            </a:r>
          </a:p>
          <a:p>
            <a:pPr lvl="2"/>
            <a:r>
              <a:rPr kumimoji="1" lang="ja-JP" altLang="en-US" dirty="0" smtClean="0"/>
              <a:t>シリアル通信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123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ctr">
              <a:buNone/>
            </a:pPr>
            <a:r>
              <a:rPr kumimoji="1" lang="ja-JP" altLang="en-US" sz="16600" dirty="0" smtClean="0"/>
              <a:t>おわり</a:t>
            </a:r>
            <a:endParaRPr kumimoji="1" lang="ja-JP" altLang="en-US" sz="16600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124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MPLABX</a:t>
            </a:r>
            <a:r>
              <a:rPr kumimoji="1" lang="ja-JP" altLang="en-US" dirty="0" smtClean="0"/>
              <a:t>のインストール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ja-JP" dirty="0" smtClean="0"/>
              <a:t>PIC</a:t>
            </a:r>
            <a:r>
              <a:rPr lang="ja-JP" altLang="en-US" dirty="0" smtClean="0"/>
              <a:t>用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IDE</a:t>
            </a:r>
          </a:p>
          <a:p>
            <a:pPr lvl="1"/>
            <a:r>
              <a:rPr kumimoji="1" lang="ja-JP" altLang="en-US" dirty="0" smtClean="0"/>
              <a:t>従来の</a:t>
            </a:r>
            <a:r>
              <a:rPr kumimoji="1" lang="en-US" altLang="ja-JP" dirty="0" smtClean="0"/>
              <a:t>MPLAB</a:t>
            </a:r>
            <a:r>
              <a:rPr lang="ja-JP" altLang="en-US" dirty="0" smtClean="0"/>
              <a:t>は</a:t>
            </a:r>
            <a:r>
              <a:rPr kumimoji="1" lang="en-US" altLang="ja-JP" dirty="0" smtClean="0"/>
              <a:t>Windows</a:t>
            </a:r>
            <a:r>
              <a:rPr lang="ja-JP" altLang="en-US" dirty="0" smtClean="0"/>
              <a:t>専用だった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MPLABX</a:t>
            </a:r>
            <a:r>
              <a:rPr kumimoji="1" lang="ja-JP" altLang="en-US" dirty="0" smtClean="0"/>
              <a:t>は</a:t>
            </a:r>
            <a:r>
              <a:rPr kumimoji="1" lang="en-US" altLang="ja-JP" dirty="0" err="1" smtClean="0"/>
              <a:t>NetBeans</a:t>
            </a:r>
            <a:r>
              <a:rPr kumimoji="1" lang="ja-JP" altLang="en-US" dirty="0" smtClean="0"/>
              <a:t>ベースでマルチプラットフォーム</a:t>
            </a:r>
            <a:endParaRPr kumimoji="1" lang="en-US" altLang="ja-JP" dirty="0" smtClean="0"/>
          </a:p>
          <a:p>
            <a:pPr lvl="1"/>
            <a:r>
              <a:rPr kumimoji="1" lang="en-US" altLang="ja-JP" sz="2600" dirty="0" smtClean="0"/>
              <a:t>PIC24</a:t>
            </a:r>
            <a:r>
              <a:rPr kumimoji="1" lang="ja-JP" altLang="en-US" sz="2600" dirty="0" smtClean="0"/>
              <a:t>シリーズ向けはコンパイラも無償</a:t>
            </a:r>
            <a:r>
              <a:rPr lang="en-US" altLang="ja-JP" sz="2600" dirty="0" smtClean="0"/>
              <a:t>/</a:t>
            </a:r>
            <a:r>
              <a:rPr lang="ja-JP" altLang="en-US" sz="2600" dirty="0" smtClean="0"/>
              <a:t>最適化に制限</a:t>
            </a:r>
            <a:endParaRPr lang="en-US" altLang="ja-JP" sz="2600" dirty="0" smtClean="0"/>
          </a:p>
          <a:p>
            <a:r>
              <a:rPr lang="en-US" altLang="ja-JP" sz="2800" dirty="0" smtClean="0">
                <a:hlinkClick r:id="rId2"/>
              </a:rPr>
              <a:t>http://ww1.microchip.com/downloads/mplab/X/</a:t>
            </a:r>
            <a:r>
              <a:rPr lang="ja-JP" altLang="en-US" sz="2800" dirty="0" smtClean="0"/>
              <a:t>から</a:t>
            </a:r>
            <a:endParaRPr lang="en-US" altLang="ja-JP" sz="1900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altLang="ja-JP" sz="2200" dirty="0" smtClean="0"/>
              <a:t>Platform</a:t>
            </a:r>
            <a:r>
              <a:rPr lang="ja-JP" altLang="en-US" sz="2200" dirty="0" smtClean="0"/>
              <a:t>を選択</a:t>
            </a:r>
            <a:endParaRPr lang="en-US" altLang="ja-JP" sz="2200" dirty="0" smtClean="0"/>
          </a:p>
          <a:p>
            <a:pPr marL="914400" lvl="1" indent="-514350">
              <a:buFont typeface="+mj-lt"/>
              <a:buAutoNum type="arabicPeriod"/>
            </a:pPr>
            <a:r>
              <a:rPr lang="ja-JP" altLang="en-US" sz="2200" dirty="0" smtClean="0"/>
              <a:t>以下をチェックして</a:t>
            </a:r>
            <a:r>
              <a:rPr lang="en-US" altLang="ja-JP" sz="2200" dirty="0" smtClean="0"/>
              <a:t>[Download Now]</a:t>
            </a:r>
          </a:p>
          <a:p>
            <a:pPr marL="1371600" lvl="2" indent="-457200"/>
            <a:r>
              <a:rPr lang="en-US" altLang="ja-JP" sz="2200" dirty="0" smtClean="0"/>
              <a:t>MPLAB IDE X v1.00</a:t>
            </a:r>
          </a:p>
          <a:p>
            <a:pPr marL="1371600" lvl="2" indent="-457200"/>
            <a:r>
              <a:rPr lang="en-US" altLang="ja-JP" sz="2200" dirty="0" smtClean="0"/>
              <a:t>MPLAB X IDE Release Notes/User' Guide (supersedes info in installer)</a:t>
            </a:r>
          </a:p>
          <a:p>
            <a:pPr marL="1371600" lvl="2" indent="-457200"/>
            <a:r>
              <a:rPr lang="en-US" altLang="ja-JP" sz="2200" dirty="0" smtClean="0"/>
              <a:t>MPLAB C30 </a:t>
            </a:r>
            <a:r>
              <a:rPr lang="en-US" altLang="ja-JP" sz="2200" dirty="0" err="1" smtClean="0"/>
              <a:t>Lite</a:t>
            </a:r>
            <a:r>
              <a:rPr lang="en-US" altLang="ja-JP" sz="2200" dirty="0" smtClean="0"/>
              <a:t> Compiler for </a:t>
            </a:r>
            <a:r>
              <a:rPr lang="en-US" altLang="ja-JP" sz="2200" dirty="0" err="1" smtClean="0"/>
              <a:t>dsPIC</a:t>
            </a:r>
            <a:r>
              <a:rPr lang="en-US" altLang="ja-JP" sz="2200" dirty="0" smtClean="0"/>
              <a:t> DSCs and PIC24 MCUs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ja-JP" sz="2200" dirty="0" smtClean="0"/>
              <a:t>[Download Now]</a:t>
            </a:r>
          </a:p>
          <a:p>
            <a:pPr marL="514350" indent="-457200">
              <a:buNone/>
            </a:pPr>
            <a:endParaRPr kumimoji="1" lang="ja-JP" altLang="en-US" sz="2600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MPLABX</a:t>
            </a:r>
            <a:r>
              <a:rPr kumimoji="1" lang="ja-JP" altLang="en-US" dirty="0" smtClean="0"/>
              <a:t>のインストール</a:t>
            </a:r>
            <a:endParaRPr kumimoji="1" lang="ja-JP" altLang="en-US" dirty="0"/>
          </a:p>
        </p:txBody>
      </p:sp>
      <p:pic>
        <p:nvPicPr>
          <p:cNvPr id="21505" name="Picture 1" descr="C:\Users\hideo\Desktop\OpenAccDemo dwork\Screenshot-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556792"/>
            <a:ext cx="8044340" cy="5027713"/>
          </a:xfrm>
          <a:prstGeom prst="rect">
            <a:avLst/>
          </a:prstGeom>
          <a:noFill/>
        </p:spPr>
      </p:pic>
      <p:sp>
        <p:nvSpPr>
          <p:cNvPr id="5" name="右矢印 4"/>
          <p:cNvSpPr/>
          <p:nvPr/>
        </p:nvSpPr>
        <p:spPr>
          <a:xfrm rot="19467017">
            <a:off x="2261201" y="3213889"/>
            <a:ext cx="360040" cy="340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noFill/>
            </a:endParaRPr>
          </a:p>
        </p:txBody>
      </p:sp>
      <p:sp>
        <p:nvSpPr>
          <p:cNvPr id="6" name="右矢印 5"/>
          <p:cNvSpPr/>
          <p:nvPr/>
        </p:nvSpPr>
        <p:spPr>
          <a:xfrm rot="19797444">
            <a:off x="2256814" y="3640262"/>
            <a:ext cx="360040" cy="340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noFill/>
            </a:endParaRPr>
          </a:p>
        </p:txBody>
      </p:sp>
      <p:sp>
        <p:nvSpPr>
          <p:cNvPr id="7" name="右矢印 6"/>
          <p:cNvSpPr/>
          <p:nvPr/>
        </p:nvSpPr>
        <p:spPr>
          <a:xfrm rot="2056124">
            <a:off x="2203098" y="4672767"/>
            <a:ext cx="360040" cy="340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noFill/>
            </a:endParaRPr>
          </a:p>
        </p:txBody>
      </p:sp>
      <p:sp>
        <p:nvSpPr>
          <p:cNvPr id="8" name="右矢印 7"/>
          <p:cNvSpPr/>
          <p:nvPr/>
        </p:nvSpPr>
        <p:spPr>
          <a:xfrm rot="2056124">
            <a:off x="748214" y="2852727"/>
            <a:ext cx="360040" cy="340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noFill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79512" y="2060848"/>
            <a:ext cx="86684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Mac</a:t>
            </a:r>
          </a:p>
          <a:p>
            <a:r>
              <a:rPr lang="en-US" altLang="ja-JP" sz="1400" dirty="0" smtClean="0"/>
              <a:t>Linux</a:t>
            </a:r>
          </a:p>
          <a:p>
            <a:r>
              <a:rPr kumimoji="1" lang="en-US" altLang="ja-JP" sz="1400" dirty="0" smtClean="0"/>
              <a:t>Windows</a:t>
            </a:r>
            <a:endParaRPr kumimoji="1" lang="ja-JP" altLang="en-US" sz="1400" dirty="0"/>
          </a:p>
        </p:txBody>
      </p:sp>
      <p:sp>
        <p:nvSpPr>
          <p:cNvPr id="10" name="右矢印 9"/>
          <p:cNvSpPr/>
          <p:nvPr/>
        </p:nvSpPr>
        <p:spPr>
          <a:xfrm rot="157195">
            <a:off x="2355498" y="5744629"/>
            <a:ext cx="360040" cy="340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noFill/>
            </a:endParaRPr>
          </a:p>
        </p:txBody>
      </p:sp>
      <p:sp>
        <p:nvSpPr>
          <p:cNvPr id="11" name="角丸四角形 10"/>
          <p:cNvSpPr/>
          <p:nvPr/>
        </p:nvSpPr>
        <p:spPr>
          <a:xfrm>
            <a:off x="179512" y="3429000"/>
            <a:ext cx="1043608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①選択</a:t>
            </a:r>
            <a:endParaRPr kumimoji="1" lang="ja-JP" altLang="en-US" dirty="0"/>
          </a:p>
        </p:txBody>
      </p:sp>
      <p:sp>
        <p:nvSpPr>
          <p:cNvPr id="12" name="角丸四角形 11"/>
          <p:cNvSpPr/>
          <p:nvPr/>
        </p:nvSpPr>
        <p:spPr>
          <a:xfrm>
            <a:off x="1043608" y="4149080"/>
            <a:ext cx="1224136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②チェック</a:t>
            </a:r>
            <a:endParaRPr kumimoji="1" lang="ja-JP" altLang="en-US" dirty="0"/>
          </a:p>
        </p:txBody>
      </p:sp>
      <p:sp>
        <p:nvSpPr>
          <p:cNvPr id="13" name="角丸四角形 12"/>
          <p:cNvSpPr/>
          <p:nvPr/>
        </p:nvSpPr>
        <p:spPr>
          <a:xfrm>
            <a:off x="323528" y="5733256"/>
            <a:ext cx="1872208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③ダウンロード</a:t>
            </a:r>
            <a:endParaRPr kumimoji="1" lang="ja-JP" altLang="en-US" dirty="0"/>
          </a:p>
        </p:txBody>
      </p:sp>
      <p:sp>
        <p:nvSpPr>
          <p:cNvPr id="14" name="日付プレースホルダ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5" name="スライド番号プレースホル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  <p:sp>
        <p:nvSpPr>
          <p:cNvPr id="16" name="フッター プレースホル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PART1</a:t>
            </a:r>
            <a:br>
              <a:rPr kumimoji="1" lang="en-US" altLang="ja-JP" dirty="0" smtClean="0"/>
            </a:br>
            <a:r>
              <a:rPr kumimoji="1" lang="ja-JP" altLang="en-US" dirty="0" smtClean="0"/>
              <a:t>互換モジュールの組み立て</a:t>
            </a:r>
            <a:endParaRPr kumimoji="1" lang="ja-JP" altLang="en-US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　</a:t>
            </a:r>
            <a:endParaRPr kumimoji="1" lang="ja-JP" altLang="en-US" dirty="0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15</a:t>
            </a:fld>
            <a:endParaRPr kumimoji="1" lang="ja-JP" altLang="en-US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C:\Users\hideo\Desktop\OpenAccDemo dwork\img00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32269" y="1395189"/>
            <a:ext cx="5704027" cy="4914131"/>
          </a:xfrm>
          <a:prstGeom prst="rect">
            <a:avLst/>
          </a:prstGeom>
          <a:noFill/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配布部品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-36512" y="2102659"/>
            <a:ext cx="24881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積層セラミックコンデンサー１０</a:t>
            </a:r>
            <a:r>
              <a:rPr lang="en-US" altLang="ja-JP" sz="1000" b="1" dirty="0" smtClean="0"/>
              <a:t>μ</a:t>
            </a:r>
            <a:r>
              <a:rPr lang="ja-JP" altLang="en-US" sz="1000" b="1" dirty="0" smtClean="0"/>
              <a:t>Ｆ２５Ｖ</a:t>
            </a:r>
            <a:endParaRPr lang="ja-JP" altLang="en-US" sz="1000" b="1" dirty="0"/>
          </a:p>
        </p:txBody>
      </p:sp>
      <p:sp>
        <p:nvSpPr>
          <p:cNvPr id="6" name="正方形/長方形 5"/>
          <p:cNvSpPr/>
          <p:nvPr/>
        </p:nvSpPr>
        <p:spPr>
          <a:xfrm>
            <a:off x="467544" y="2606715"/>
            <a:ext cx="223224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積層セラミックコンデンサー１</a:t>
            </a:r>
            <a:r>
              <a:rPr lang="en-US" altLang="ja-JP" sz="1000" b="1" dirty="0" smtClean="0"/>
              <a:t>μ</a:t>
            </a:r>
            <a:r>
              <a:rPr lang="ja-JP" altLang="en-US" sz="1000" b="1" dirty="0" smtClean="0"/>
              <a:t>Ｆ２５Ｖ</a:t>
            </a:r>
            <a:endParaRPr lang="ja-JP" altLang="en-US" sz="1000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3779912" y="2708920"/>
            <a:ext cx="18002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カーボン抵抗　１／４Ｗ１０ｋ</a:t>
            </a:r>
            <a:r>
              <a:rPr lang="en-US" altLang="ja-JP" sz="1000" b="1" dirty="0" smtClean="0"/>
              <a:t>Ω</a:t>
            </a:r>
            <a:endParaRPr lang="ja-JP" altLang="en-US" sz="1000" b="1" dirty="0"/>
          </a:p>
        </p:txBody>
      </p:sp>
      <p:sp>
        <p:nvSpPr>
          <p:cNvPr id="8" name="正方形/長方形 7"/>
          <p:cNvSpPr/>
          <p:nvPr/>
        </p:nvSpPr>
        <p:spPr>
          <a:xfrm>
            <a:off x="5868144" y="4334907"/>
            <a:ext cx="194009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ＵＳＢケーブル（Ａ－ｍｉｃｒｏＢ）</a:t>
            </a:r>
            <a:endParaRPr lang="ja-JP" altLang="en-US" sz="1000" b="1" dirty="0"/>
          </a:p>
        </p:txBody>
      </p:sp>
      <p:sp>
        <p:nvSpPr>
          <p:cNvPr id="9" name="正方形/長方形 8"/>
          <p:cNvSpPr/>
          <p:nvPr/>
        </p:nvSpPr>
        <p:spPr>
          <a:xfrm>
            <a:off x="1547664" y="2924944"/>
            <a:ext cx="19437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ブレッドボード・ジャンパーワイヤ</a:t>
            </a:r>
            <a:endParaRPr lang="ja-JP" altLang="en-US" sz="10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3491880" y="3501008"/>
            <a:ext cx="41995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三端子レギュレーター　</a:t>
            </a:r>
            <a:endParaRPr lang="ja-JP" altLang="en-US" sz="1000" b="1" dirty="0"/>
          </a:p>
        </p:txBody>
      </p:sp>
      <p:sp>
        <p:nvSpPr>
          <p:cNvPr id="11" name="正方形/長方形 10"/>
          <p:cNvSpPr/>
          <p:nvPr/>
        </p:nvSpPr>
        <p:spPr>
          <a:xfrm>
            <a:off x="2843808" y="1484784"/>
            <a:ext cx="14032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b="1" dirty="0" smtClean="0"/>
              <a:t>PIC24FJ64GB002</a:t>
            </a:r>
            <a:endParaRPr lang="ja-JP" altLang="en-US" sz="1050" b="1" dirty="0"/>
          </a:p>
        </p:txBody>
      </p:sp>
      <p:sp>
        <p:nvSpPr>
          <p:cNvPr id="12" name="正方形/長方形 11"/>
          <p:cNvSpPr/>
          <p:nvPr/>
        </p:nvSpPr>
        <p:spPr>
          <a:xfrm>
            <a:off x="5940152" y="4550931"/>
            <a:ext cx="15841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 b="1" dirty="0" smtClean="0"/>
              <a:t>L</a:t>
            </a:r>
            <a:r>
              <a:rPr lang="ja-JP" altLang="en-US" sz="1000" b="1" dirty="0" smtClean="0"/>
              <a:t>ピンヘッダ</a:t>
            </a:r>
            <a:endParaRPr lang="ja-JP" altLang="en-US" sz="1000" b="1" dirty="0"/>
          </a:p>
        </p:txBody>
      </p:sp>
      <p:sp>
        <p:nvSpPr>
          <p:cNvPr id="13" name="正方形/長方形 12"/>
          <p:cNvSpPr/>
          <p:nvPr/>
        </p:nvSpPr>
        <p:spPr>
          <a:xfrm>
            <a:off x="5436096" y="3861048"/>
            <a:ext cx="25202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b="1" dirty="0" smtClean="0"/>
              <a:t>ブレッドボード　ＥＩＣ－８０１</a:t>
            </a:r>
            <a:endParaRPr lang="ja-JP" altLang="en-US" sz="1400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3635896" y="1844824"/>
            <a:ext cx="154644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赤色ＬＥＤ　３ｍｍ</a:t>
            </a:r>
            <a:endParaRPr lang="ja-JP" altLang="en-US" sz="1000" b="1" dirty="0"/>
          </a:p>
        </p:txBody>
      </p:sp>
      <p:cxnSp>
        <p:nvCxnSpPr>
          <p:cNvPr id="19" name="直線矢印コネクタ 18"/>
          <p:cNvCxnSpPr/>
          <p:nvPr/>
        </p:nvCxnSpPr>
        <p:spPr>
          <a:xfrm flipV="1">
            <a:off x="2267744" y="2420888"/>
            <a:ext cx="216024" cy="144016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/>
          <p:cNvSpPr/>
          <p:nvPr/>
        </p:nvSpPr>
        <p:spPr>
          <a:xfrm>
            <a:off x="2412268" y="5805264"/>
            <a:ext cx="19437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可変抵抗</a:t>
            </a:r>
            <a:endParaRPr lang="ja-JP" altLang="en-US" sz="1000" b="1" dirty="0"/>
          </a:p>
        </p:txBody>
      </p:sp>
      <p:sp>
        <p:nvSpPr>
          <p:cNvPr id="16" name="日付プレースホルダ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7" name="スライド番号プレースホル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  <p:sp>
        <p:nvSpPr>
          <p:cNvPr id="18" name="フッター プレースホルダ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ブレッドボード</a:t>
            </a:r>
            <a:endParaRPr kumimoji="1" lang="ja-JP" altLang="en-US" dirty="0"/>
          </a:p>
        </p:txBody>
      </p:sp>
      <p:pic>
        <p:nvPicPr>
          <p:cNvPr id="2050" name="Picture 2" descr="C:\Users\hideo\Desktop\img0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7506" y="2060848"/>
            <a:ext cx="2038350" cy="3074987"/>
          </a:xfrm>
          <a:prstGeom prst="rect">
            <a:avLst/>
          </a:prstGeom>
          <a:noFill/>
        </p:spPr>
      </p:pic>
      <p:pic>
        <p:nvPicPr>
          <p:cNvPr id="2051" name="Picture 3" descr="C:\Users\hideo\Desktop\img00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7333" y="2132856"/>
            <a:ext cx="1858963" cy="3060700"/>
          </a:xfrm>
          <a:prstGeom prst="rect">
            <a:avLst/>
          </a:prstGeom>
          <a:noFill/>
        </p:spPr>
      </p:pic>
      <p:sp>
        <p:nvSpPr>
          <p:cNvPr id="5" name="テキスト ボックス 4"/>
          <p:cNvSpPr txBox="1"/>
          <p:nvPr/>
        </p:nvSpPr>
        <p:spPr>
          <a:xfrm>
            <a:off x="5652120" y="52292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内部の配線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ジャンパ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ブレッドボードに刺して回路を構成する線</a:t>
            </a:r>
            <a:endParaRPr kumimoji="1" lang="ja-JP" altLang="en-US" dirty="0"/>
          </a:p>
        </p:txBody>
      </p:sp>
      <p:pic>
        <p:nvPicPr>
          <p:cNvPr id="3074" name="Picture 2" descr="C:\Users\hideo\Desktop\jimp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2564904"/>
            <a:ext cx="2736304" cy="3422346"/>
          </a:xfrm>
          <a:prstGeom prst="rect">
            <a:avLst/>
          </a:prstGeom>
          <a:noFill/>
        </p:spPr>
      </p:pic>
      <p:pic>
        <p:nvPicPr>
          <p:cNvPr id="3075" name="Picture 3" descr="C:\Users\hideo\Desktop\P-0231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3140968"/>
            <a:ext cx="1123950" cy="2266950"/>
          </a:xfrm>
          <a:prstGeom prst="rect">
            <a:avLst/>
          </a:prstGeom>
          <a:noFill/>
        </p:spPr>
      </p:pic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ideo\Desktop\pic24fpi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4153" y="3501008"/>
            <a:ext cx="8432304" cy="2710607"/>
          </a:xfrm>
          <a:prstGeom prst="rect">
            <a:avLst/>
          </a:prstGeom>
          <a:noFill/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マイコン </a:t>
            </a:r>
            <a:r>
              <a:rPr lang="en-US" altLang="ja-JP" dirty="0" smtClean="0"/>
              <a:t>PIC24FJ64GB002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Microchip</a:t>
            </a:r>
            <a:r>
              <a:rPr lang="ja-JP" altLang="en-US" dirty="0" smtClean="0"/>
              <a:t>社の</a:t>
            </a:r>
            <a:r>
              <a:rPr kumimoji="1" lang="en-US" altLang="ja-JP" dirty="0" smtClean="0"/>
              <a:t>16bit</a:t>
            </a:r>
            <a:r>
              <a:rPr kumimoji="1" lang="ja-JP" altLang="en-US" dirty="0" smtClean="0"/>
              <a:t>マイコン </a:t>
            </a:r>
            <a:r>
              <a:rPr lang="en-US" altLang="ja-JP" dirty="0" smtClean="0"/>
              <a:t>max 32MHz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64Kbyte Program Memory (Flash)</a:t>
            </a:r>
            <a:r>
              <a:rPr lang="ja-JP" altLang="en-US" dirty="0" err="1" smtClean="0"/>
              <a:t>、</a:t>
            </a:r>
            <a:r>
              <a:rPr lang="en-US" altLang="ja-JP" dirty="0" smtClean="0"/>
              <a:t>64Kbyte</a:t>
            </a:r>
            <a:r>
              <a:rPr lang="ja-JP" altLang="en-US" dirty="0" smtClean="0"/>
              <a:t> </a:t>
            </a:r>
            <a:r>
              <a:rPr lang="en-US" altLang="ja-JP" dirty="0" smtClean="0"/>
              <a:t>RAM</a:t>
            </a:r>
          </a:p>
          <a:p>
            <a:pPr lvl="1"/>
            <a:r>
              <a:rPr lang="nn-NO" altLang="ja-JP" dirty="0" smtClean="0"/>
              <a:t>I²C, IrDA, SPI, UART/USART, USB OTG</a:t>
            </a:r>
          </a:p>
          <a:p>
            <a:r>
              <a:rPr lang="ja-JP" altLang="en-US" dirty="0" smtClean="0"/>
              <a:t>ハンズオン用</a:t>
            </a:r>
            <a:r>
              <a:rPr kumimoji="1" lang="ja-JP" altLang="en-US" dirty="0" smtClean="0"/>
              <a:t>プログラムは書き込み済で配布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716016" y="6021288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ピン配置</a:t>
            </a:r>
            <a:endParaRPr kumimoji="1" lang="ja-JP" altLang="en-US" dirty="0"/>
          </a:p>
        </p:txBody>
      </p:sp>
      <p:sp>
        <p:nvSpPr>
          <p:cNvPr id="6" name="下矢印 5"/>
          <p:cNvSpPr/>
          <p:nvPr/>
        </p:nvSpPr>
        <p:spPr>
          <a:xfrm>
            <a:off x="5004048" y="3717032"/>
            <a:ext cx="360040" cy="1440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8" name="スライド番号プレースホル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  <p:sp>
        <p:nvSpPr>
          <p:cNvPr id="9" name="フッター プレースホル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このコースの目的と</a:t>
            </a:r>
            <a:r>
              <a:rPr kumimoji="1" lang="ja-JP" altLang="en-US" dirty="0" smtClean="0"/>
              <a:t>内容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50926" indent="-514350">
              <a:buNone/>
            </a:pPr>
            <a:r>
              <a:rPr lang="ja-JP" altLang="en-US" u="sng" dirty="0" smtClean="0"/>
              <a:t>目的</a:t>
            </a:r>
            <a:endParaRPr lang="en-US" altLang="ja-JP" u="sng" dirty="0" smtClean="0"/>
          </a:p>
          <a:p>
            <a:pPr marL="550926" indent="-514350">
              <a:buNone/>
            </a:pPr>
            <a:r>
              <a:rPr lang="en-US" altLang="ja-JP" dirty="0" smtClean="0"/>
              <a:t>	Android</a:t>
            </a:r>
            <a:r>
              <a:rPr lang="ja-JP" altLang="en-US" dirty="0" smtClean="0"/>
              <a:t>アプリケーションデベロッパが</a:t>
            </a:r>
            <a:r>
              <a:rPr lang="en-US" altLang="ja-JP" dirty="0" smtClean="0"/>
              <a:t>Android Open Accessory </a:t>
            </a:r>
            <a:r>
              <a:rPr lang="ja-JP" altLang="en-US" dirty="0" smtClean="0"/>
              <a:t>を理解する。同時に</a:t>
            </a:r>
            <a:r>
              <a:rPr lang="en-US" altLang="ja-JP" dirty="0" smtClean="0"/>
              <a:t>HW</a:t>
            </a:r>
            <a:r>
              <a:rPr lang="ja-JP" altLang="en-US" dirty="0" smtClean="0"/>
              <a:t>を理解する事が広げる世界を体感する。</a:t>
            </a:r>
            <a:endParaRPr lang="en-US" altLang="ja-JP" dirty="0" smtClean="0"/>
          </a:p>
          <a:p>
            <a:pPr marL="550926" indent="-514350">
              <a:buNone/>
            </a:pPr>
            <a:r>
              <a:rPr lang="ja-JP" altLang="en-US" u="sng" dirty="0" smtClean="0"/>
              <a:t>内容</a:t>
            </a:r>
            <a:endParaRPr lang="en-US" altLang="ja-JP" u="sng" dirty="0" smtClean="0"/>
          </a:p>
          <a:p>
            <a:pPr marL="550926" indent="-514350">
              <a:buFont typeface="+mj-lt"/>
              <a:buAutoNum type="arabicPeriod"/>
            </a:pPr>
            <a:r>
              <a:rPr lang="ja-JP" altLang="en-US" dirty="0" smtClean="0"/>
              <a:t>互換モジュールの組み立て</a:t>
            </a:r>
          </a:p>
          <a:p>
            <a:pPr marL="550926" indent="-514350">
              <a:buFont typeface="+mj-lt"/>
              <a:buAutoNum type="arabicPeriod"/>
            </a:pPr>
            <a:r>
              <a:rPr lang="en-US" altLang="ja-JP" dirty="0" smtClean="0"/>
              <a:t>Android</a:t>
            </a:r>
            <a:r>
              <a:rPr lang="ja-JP" altLang="en-US" dirty="0" smtClean="0"/>
              <a:t>との接続と動作確認</a:t>
            </a:r>
          </a:p>
          <a:p>
            <a:pPr marL="550926" indent="-514350">
              <a:buFont typeface="+mj-lt"/>
              <a:buAutoNum type="arabicPeriod"/>
            </a:pPr>
            <a:r>
              <a:rPr lang="ja-JP" altLang="en-US" dirty="0" smtClean="0"/>
              <a:t>互換モジュールの仕組み</a:t>
            </a:r>
          </a:p>
          <a:p>
            <a:pPr marL="550926" indent="-514350">
              <a:buFont typeface="+mj-lt"/>
              <a:buAutoNum type="arabicPeriod"/>
            </a:pPr>
            <a:r>
              <a:rPr lang="en-US" altLang="ja-JP" dirty="0" smtClean="0"/>
              <a:t>Android</a:t>
            </a:r>
            <a:r>
              <a:rPr lang="ja-JP" altLang="en-US" dirty="0" smtClean="0"/>
              <a:t>側の仕組み</a:t>
            </a:r>
            <a:endParaRPr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 smtClean="0"/>
              <a:t>2012/2/1</a:t>
            </a:r>
            <a:r>
              <a:rPr kumimoji="1" lang="ja-JP" altLang="en-US" dirty="0" smtClean="0"/>
              <a:t>８</a:t>
            </a:r>
            <a:endParaRPr kumimoji="1" lang="ja-JP" altLang="en-US" dirty="0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</a:t>
            </a:fld>
            <a:endParaRPr kumimoji="1" lang="ja-JP" altLang="en-US" dirty="0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 smtClean="0"/>
              <a:t>https://github.com/magoroku15/OpenAccessoryDemo/blob/master/Doc/poorman's adk.pptx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抵抗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電流の流れを抑止する</a:t>
            </a:r>
            <a:endParaRPr lang="en-US" altLang="ja-JP" dirty="0" smtClean="0"/>
          </a:p>
          <a:p>
            <a:r>
              <a:rPr lang="ja-JP" altLang="en-US" dirty="0" smtClean="0"/>
              <a:t>単位は</a:t>
            </a:r>
            <a:r>
              <a:rPr lang="en-US" altLang="ja-JP" dirty="0" smtClean="0"/>
              <a:t>Ω</a:t>
            </a:r>
            <a:r>
              <a:rPr lang="ja-JP" altLang="en-US" dirty="0" smtClean="0"/>
              <a:t>（オーム）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抵抗の値が小さいと導体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抵抗の値が大きいと絶縁体に近づく</a:t>
            </a:r>
            <a:endParaRPr kumimoji="1" lang="en-US" altLang="ja-JP" dirty="0" smtClean="0"/>
          </a:p>
          <a:p>
            <a:r>
              <a:rPr lang="ja-JP" altLang="en-US" dirty="0" smtClean="0"/>
              <a:t>極性なし</a:t>
            </a:r>
            <a:endParaRPr lang="en-US" altLang="ja-JP" dirty="0" smtClean="0"/>
          </a:p>
        </p:txBody>
      </p:sp>
      <p:pic>
        <p:nvPicPr>
          <p:cNvPr id="6147" name="Picture 3" descr="C:\Users\hideo\Desktop\抵抗１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05611" y="4077072"/>
            <a:ext cx="582613" cy="1534684"/>
          </a:xfrm>
          <a:prstGeom prst="rect">
            <a:avLst/>
          </a:prstGeom>
          <a:noFill/>
        </p:spPr>
      </p:pic>
      <p:pic>
        <p:nvPicPr>
          <p:cNvPr id="12289" name="Picture 1" descr="C:\Users\hideo\Desktop\OpenAccDemo dwork\抵抗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3789040"/>
            <a:ext cx="1308100" cy="2435225"/>
          </a:xfrm>
          <a:prstGeom prst="rect">
            <a:avLst/>
          </a:prstGeom>
          <a:noFill/>
        </p:spPr>
      </p:pic>
      <p:sp>
        <p:nvSpPr>
          <p:cNvPr id="7" name="テキスト ボックス 6"/>
          <p:cNvSpPr txBox="1"/>
          <p:nvPr/>
        </p:nvSpPr>
        <p:spPr>
          <a:xfrm>
            <a:off x="6704364" y="58772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回路記号</a:t>
            </a:r>
            <a:endParaRPr kumimoji="1" lang="ja-JP" altLang="en-US" dirty="0"/>
          </a:p>
        </p:txBody>
      </p:sp>
      <p:sp>
        <p:nvSpPr>
          <p:cNvPr id="8" name="日付プレースホル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  <p:sp>
        <p:nvSpPr>
          <p:cNvPr id="10" name="フッター プレースホル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pic>
        <p:nvPicPr>
          <p:cNvPr id="14" name="Picture 3" descr="C:\Users\hideo\Desktop\抵抗１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05811" y="4077072"/>
            <a:ext cx="582613" cy="1534684"/>
          </a:xfrm>
          <a:prstGeom prst="rect">
            <a:avLst/>
          </a:prstGeom>
          <a:noFill/>
        </p:spPr>
      </p:pic>
      <p:sp>
        <p:nvSpPr>
          <p:cNvPr id="11" name="正方形/長方形 10"/>
          <p:cNvSpPr/>
          <p:nvPr/>
        </p:nvSpPr>
        <p:spPr>
          <a:xfrm>
            <a:off x="8028384" y="4509120"/>
            <a:ext cx="288032" cy="7200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012160" y="5589240"/>
            <a:ext cx="7489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800" dirty="0" smtClean="0"/>
              <a:t>おっさん記法</a:t>
            </a:r>
            <a:endParaRPr kumimoji="1" lang="ja-JP" altLang="en-US" sz="800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7812360" y="5589820"/>
            <a:ext cx="7809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800" dirty="0" err="1" smtClean="0"/>
              <a:t>わか</a:t>
            </a:r>
            <a:r>
              <a:rPr lang="ja-JP" altLang="en-US" sz="800" dirty="0" smtClean="0"/>
              <a:t>もの記法</a:t>
            </a:r>
            <a:endParaRPr kumimoji="1" lang="ja-JP" altLang="en-US" sz="8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3" name="Picture 3" descr="C:\Users\hideo\Desktop\無題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6136" y="4643844"/>
            <a:ext cx="1428750" cy="1104900"/>
          </a:xfrm>
          <a:prstGeom prst="rect">
            <a:avLst/>
          </a:prstGeom>
          <a:noFill/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ポテンションメータ</a:t>
            </a:r>
            <a:r>
              <a:rPr kumimoji="1" lang="en-US" altLang="ja-JP" dirty="0" smtClean="0"/>
              <a:t>/</a:t>
            </a:r>
            <a:r>
              <a:rPr kumimoji="1" lang="ja-JP" altLang="en-US" dirty="0" smtClean="0"/>
              <a:t>可変抵抗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抵抗値を変化させる</a:t>
            </a:r>
            <a:endParaRPr kumimoji="1" lang="en-US" altLang="ja-JP" dirty="0" smtClean="0"/>
          </a:p>
          <a:p>
            <a:r>
              <a:rPr lang="ja-JP" altLang="en-US" dirty="0" smtClean="0"/>
              <a:t>単位は</a:t>
            </a:r>
            <a:r>
              <a:rPr lang="en-US" altLang="ja-JP" dirty="0" smtClean="0"/>
              <a:t>Ω</a:t>
            </a:r>
            <a:r>
              <a:rPr lang="ja-JP" altLang="en-US" dirty="0" smtClean="0"/>
              <a:t>（オーム）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音響装置の「ボリューム」がこれ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回転角・位地の検出にも使う</a:t>
            </a:r>
            <a:endParaRPr kumimoji="1" lang="ja-JP" altLang="en-US" dirty="0"/>
          </a:p>
        </p:txBody>
      </p:sp>
      <p:pic>
        <p:nvPicPr>
          <p:cNvPr id="46082" name="Picture 2" descr="C:\Users\hideo\Desktop\OpenAccDemo dwork\img01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4797152"/>
            <a:ext cx="1690635" cy="922164"/>
          </a:xfrm>
          <a:prstGeom prst="rect">
            <a:avLst/>
          </a:prstGeom>
          <a:noFill/>
        </p:spPr>
      </p:pic>
      <p:sp>
        <p:nvSpPr>
          <p:cNvPr id="5" name="アーチ 4"/>
          <p:cNvSpPr/>
          <p:nvPr/>
        </p:nvSpPr>
        <p:spPr>
          <a:xfrm>
            <a:off x="3419872" y="4869160"/>
            <a:ext cx="1296144" cy="1656184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7" name="直線矢印コネクタ 6"/>
          <p:cNvCxnSpPr/>
          <p:nvPr/>
        </p:nvCxnSpPr>
        <p:spPr>
          <a:xfrm flipH="1" flipV="1">
            <a:off x="3923928" y="5085184"/>
            <a:ext cx="144016" cy="576064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5796136" y="4571836"/>
            <a:ext cx="288032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012160" y="58052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回路記号</a:t>
            </a:r>
            <a:endParaRPr kumimoji="1" lang="ja-JP" altLang="en-US" dirty="0"/>
          </a:p>
        </p:txBody>
      </p:sp>
      <p:sp>
        <p:nvSpPr>
          <p:cNvPr id="11" name="日付プレースホルダ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2" name="スライド番号プレースホル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21</a:t>
            </a:fld>
            <a:endParaRPr kumimoji="1" lang="ja-JP" altLang="en-US"/>
          </a:p>
        </p:txBody>
      </p:sp>
      <p:sp>
        <p:nvSpPr>
          <p:cNvPr id="13" name="フッター プレースホルダ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コンデンサ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76871"/>
          </a:xfrm>
        </p:spPr>
        <p:txBody>
          <a:bodyPr>
            <a:normAutofit fontScale="70000" lnSpcReduction="20000"/>
          </a:bodyPr>
          <a:lstStyle/>
          <a:p>
            <a:r>
              <a:rPr lang="en-US" altLang="ja-JP" dirty="0" smtClean="0"/>
              <a:t>Capacitor(</a:t>
            </a:r>
            <a:r>
              <a:rPr lang="ja-JP" altLang="en-US" dirty="0" smtClean="0"/>
              <a:t>キャパシタ）とも言う</a:t>
            </a:r>
            <a:endParaRPr lang="en-US" altLang="ja-JP" dirty="0" smtClean="0"/>
          </a:p>
          <a:p>
            <a:r>
              <a:rPr lang="ja-JP" altLang="en-US" dirty="0" smtClean="0"/>
              <a:t>単位はＦ（ファラッド）</a:t>
            </a:r>
            <a:endParaRPr lang="en-US" altLang="ja-JP" dirty="0" smtClean="0"/>
          </a:p>
          <a:p>
            <a:r>
              <a:rPr kumimoji="1" lang="ja-JP" altLang="en-US" dirty="0" smtClean="0"/>
              <a:t>微量の電気を蓄える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直流は流れない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交流は流れやすい</a:t>
            </a:r>
            <a:endParaRPr kumimoji="1" lang="en-US" altLang="ja-JP" dirty="0" smtClean="0"/>
          </a:p>
          <a:p>
            <a:r>
              <a:rPr lang="ja-JP" altLang="en-US" dirty="0" smtClean="0"/>
              <a:t>極性の有無に注意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今回の積層セラミックコンデンサは極性なし</a:t>
            </a:r>
            <a:endParaRPr kumimoji="1" lang="ja-JP" altLang="en-US" dirty="0"/>
          </a:p>
        </p:txBody>
      </p:sp>
      <p:pic>
        <p:nvPicPr>
          <p:cNvPr id="7170" name="Picture 2" descr="C:\Users\hideo\Desktop\コンデンサ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23844" y="4077072"/>
            <a:ext cx="1952826" cy="1800200"/>
          </a:xfrm>
          <a:prstGeom prst="rect">
            <a:avLst/>
          </a:prstGeom>
          <a:noFill/>
        </p:spPr>
      </p:pic>
      <p:pic>
        <p:nvPicPr>
          <p:cNvPr id="7171" name="Picture 3" descr="C:\Users\hideo\Desktop\コンデンサ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73923" y="4077072"/>
            <a:ext cx="718473" cy="1431739"/>
          </a:xfrm>
          <a:prstGeom prst="rect">
            <a:avLst/>
          </a:prstGeom>
          <a:noFill/>
        </p:spPr>
      </p:pic>
      <p:sp>
        <p:nvSpPr>
          <p:cNvPr id="6" name="テキスト ボックス 5"/>
          <p:cNvSpPr txBox="1"/>
          <p:nvPr/>
        </p:nvSpPr>
        <p:spPr>
          <a:xfrm>
            <a:off x="6200308" y="55892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回路記号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439668" y="5949280"/>
            <a:ext cx="24881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積層セラミックコンデンサー１０</a:t>
            </a:r>
            <a:r>
              <a:rPr lang="en-US" altLang="ja-JP" sz="1000" b="1" dirty="0" smtClean="0"/>
              <a:t>μ</a:t>
            </a:r>
            <a:r>
              <a:rPr lang="ja-JP" altLang="en-US" sz="1000" b="1" dirty="0" smtClean="0"/>
              <a:t>Ｆ２５Ｖ</a:t>
            </a:r>
            <a:endParaRPr lang="ja-JP" altLang="en-US" sz="1000" b="1" dirty="0"/>
          </a:p>
        </p:txBody>
      </p:sp>
      <p:sp>
        <p:nvSpPr>
          <p:cNvPr id="8" name="正方形/長方形 7"/>
          <p:cNvSpPr/>
          <p:nvPr/>
        </p:nvSpPr>
        <p:spPr>
          <a:xfrm>
            <a:off x="2959948" y="5949280"/>
            <a:ext cx="223224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積層セラミックコンデンサー１</a:t>
            </a:r>
            <a:r>
              <a:rPr lang="en-US" altLang="ja-JP" sz="1000" b="1" dirty="0" smtClean="0"/>
              <a:t>μ</a:t>
            </a:r>
            <a:r>
              <a:rPr lang="ja-JP" altLang="en-US" sz="1000" b="1" dirty="0" smtClean="0"/>
              <a:t>Ｆ２５Ｖ</a:t>
            </a:r>
            <a:endParaRPr lang="ja-JP" altLang="en-US" sz="1000" b="1" dirty="0"/>
          </a:p>
        </p:txBody>
      </p:sp>
      <p:cxnSp>
        <p:nvCxnSpPr>
          <p:cNvPr id="10" name="直線矢印コネクタ 9"/>
          <p:cNvCxnSpPr/>
          <p:nvPr/>
        </p:nvCxnSpPr>
        <p:spPr>
          <a:xfrm flipV="1">
            <a:off x="1375772" y="4437112"/>
            <a:ext cx="792088" cy="144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 flipH="1" flipV="1">
            <a:off x="3464004" y="5373216"/>
            <a:ext cx="864096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右矢印 10"/>
          <p:cNvSpPr/>
          <p:nvPr/>
        </p:nvSpPr>
        <p:spPr>
          <a:xfrm>
            <a:off x="1979712" y="4149080"/>
            <a:ext cx="28803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18176" y="4175502"/>
            <a:ext cx="15776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 smtClean="0"/>
              <a:t>黒マジックでマーキング</a:t>
            </a:r>
            <a:endParaRPr kumimoji="1" lang="ja-JP" altLang="en-US" sz="1100" dirty="0"/>
          </a:p>
        </p:txBody>
      </p:sp>
      <p:sp>
        <p:nvSpPr>
          <p:cNvPr id="14" name="日付プレースホルダ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5" name="スライド番号プレースホル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  <p:sp>
        <p:nvSpPr>
          <p:cNvPr id="16" name="フッター プレースホル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3</a:t>
            </a:r>
            <a:r>
              <a:rPr kumimoji="1" lang="ja-JP" altLang="en-US" dirty="0" smtClean="0"/>
              <a:t>端子レギュレータ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電圧を一定に保つ機能を備えた</a:t>
            </a:r>
            <a:r>
              <a:rPr lang="en-US" altLang="ja-JP" dirty="0" smtClean="0"/>
              <a:t>IC</a:t>
            </a:r>
          </a:p>
          <a:p>
            <a:r>
              <a:rPr lang="en-US" altLang="ja-JP" dirty="0" smtClean="0"/>
              <a:t>5V(</a:t>
            </a:r>
            <a:r>
              <a:rPr lang="ja-JP" altLang="en-US" dirty="0" smtClean="0"/>
              <a:t>充電用ＡＣアダプタ）から</a:t>
            </a:r>
            <a:r>
              <a:rPr lang="en-US" altLang="ja-JP" dirty="0" smtClean="0"/>
              <a:t>3.3</a:t>
            </a:r>
            <a:r>
              <a:rPr lang="ja-JP" altLang="en-US" dirty="0" smtClean="0"/>
              <a:t>Ｖを生成</a:t>
            </a:r>
            <a:endParaRPr lang="en-US" altLang="ja-JP" dirty="0" smtClean="0"/>
          </a:p>
        </p:txBody>
      </p:sp>
      <p:pic>
        <p:nvPicPr>
          <p:cNvPr id="5122" name="Picture 2" descr="C:\Users\hideo\Desktop\I-0342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996952"/>
            <a:ext cx="1632181" cy="1224136"/>
          </a:xfrm>
          <a:prstGeom prst="rect">
            <a:avLst/>
          </a:prstGeom>
          <a:noFill/>
        </p:spPr>
      </p:pic>
      <p:pic>
        <p:nvPicPr>
          <p:cNvPr id="5123" name="Picture 3" descr="C:\Users\hideo\Desktop\re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2636912"/>
            <a:ext cx="2304256" cy="3610462"/>
          </a:xfrm>
          <a:prstGeom prst="rect">
            <a:avLst/>
          </a:prstGeom>
          <a:noFill/>
        </p:spPr>
      </p:pic>
      <p:pic>
        <p:nvPicPr>
          <p:cNvPr id="5124" name="Picture 4" descr="C:\Users\hideo\Desktop\reg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5936" y="3356992"/>
            <a:ext cx="4461694" cy="2276887"/>
          </a:xfrm>
          <a:prstGeom prst="rect">
            <a:avLst/>
          </a:prstGeom>
          <a:noFill/>
        </p:spPr>
      </p:pic>
      <p:sp>
        <p:nvSpPr>
          <p:cNvPr id="7" name="テキスト ボックス 6"/>
          <p:cNvSpPr txBox="1"/>
          <p:nvPr/>
        </p:nvSpPr>
        <p:spPr>
          <a:xfrm>
            <a:off x="5940152" y="580526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回路図（周辺込み）</a:t>
            </a:r>
            <a:endParaRPr kumimoji="1" lang="ja-JP" altLang="en-US" dirty="0"/>
          </a:p>
        </p:txBody>
      </p:sp>
      <p:grpSp>
        <p:nvGrpSpPr>
          <p:cNvPr id="14" name="グループ化 13"/>
          <p:cNvGrpSpPr/>
          <p:nvPr/>
        </p:nvGrpSpPr>
        <p:grpSpPr>
          <a:xfrm>
            <a:off x="755576" y="4941168"/>
            <a:ext cx="513282" cy="432048"/>
            <a:chOff x="755576" y="4941168"/>
            <a:chExt cx="513282" cy="432048"/>
          </a:xfrm>
        </p:grpSpPr>
        <p:sp>
          <p:nvSpPr>
            <p:cNvPr id="8" name="弦 7"/>
            <p:cNvSpPr/>
            <p:nvPr/>
          </p:nvSpPr>
          <p:spPr>
            <a:xfrm rot="5400000">
              <a:off x="791580" y="4977172"/>
              <a:ext cx="432048" cy="360040"/>
            </a:xfrm>
            <a:prstGeom prst="chord">
              <a:avLst>
                <a:gd name="adj1" fmla="val 6090016"/>
                <a:gd name="adj2" fmla="val 154977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275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9799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115616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755576" y="5085184"/>
              <a:ext cx="51328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 smtClean="0"/>
                <a:t>1  2  3</a:t>
              </a:r>
              <a:endParaRPr kumimoji="1" lang="ja-JP" altLang="en-US" sz="1050" dirty="0"/>
            </a:p>
          </p:txBody>
        </p:sp>
      </p:grpSp>
      <p:sp>
        <p:nvSpPr>
          <p:cNvPr id="15" name="日付プレースホルダ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6" name="スライド番号プレースホル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23</a:t>
            </a:fld>
            <a:endParaRPr kumimoji="1" lang="ja-JP" altLang="en-US"/>
          </a:p>
        </p:txBody>
      </p:sp>
      <p:sp>
        <p:nvSpPr>
          <p:cNvPr id="17" name="フッター プレースホル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LED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発光ダイオード　</a:t>
            </a:r>
            <a:endParaRPr lang="en-US" altLang="ja-JP" dirty="0" smtClean="0"/>
          </a:p>
          <a:p>
            <a:pPr lvl="1"/>
            <a:r>
              <a:rPr lang="en-US" altLang="ja-JP" b="1" dirty="0" smtClean="0"/>
              <a:t>LED</a:t>
            </a:r>
            <a:r>
              <a:rPr lang="ja-JP" altLang="en-US" dirty="0" smtClean="0"/>
              <a:t>（エルイーディー</a:t>
            </a:r>
            <a:r>
              <a:rPr lang="en-US" altLang="ja-JP" dirty="0" smtClean="0"/>
              <a:t>: </a:t>
            </a:r>
            <a:r>
              <a:rPr lang="en-US" altLang="ja-JP" b="1" dirty="0" smtClean="0"/>
              <a:t>Light Emitting Diode</a:t>
            </a:r>
            <a:r>
              <a:rPr lang="ja-JP" altLang="en-US" dirty="0" smtClean="0"/>
              <a:t>）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極性あり、一方向にしか電流を流さない</a:t>
            </a:r>
            <a:endParaRPr kumimoji="1" lang="ja-JP" altLang="en-US" dirty="0"/>
          </a:p>
        </p:txBody>
      </p:sp>
      <p:pic>
        <p:nvPicPr>
          <p:cNvPr id="8194" name="Picture 2" descr="C:\Users\hideo\Desktop\LE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33861" y="3374544"/>
            <a:ext cx="1546051" cy="2934776"/>
          </a:xfrm>
          <a:prstGeom prst="rect">
            <a:avLst/>
          </a:prstGeom>
          <a:noFill/>
        </p:spPr>
      </p:pic>
      <p:sp>
        <p:nvSpPr>
          <p:cNvPr id="5" name="フローチャート : 抜出し 4"/>
          <p:cNvSpPr/>
          <p:nvPr/>
        </p:nvSpPr>
        <p:spPr>
          <a:xfrm>
            <a:off x="5724128" y="4365104"/>
            <a:ext cx="504056" cy="432048"/>
          </a:xfrm>
          <a:prstGeom prst="flowChartExtra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>
            <a:off x="5940152" y="3789040"/>
            <a:ext cx="72008" cy="1800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5724128" y="4365104"/>
            <a:ext cx="50405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V="1">
            <a:off x="6084168" y="3933056"/>
            <a:ext cx="144016" cy="21602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V="1">
            <a:off x="6156176" y="4005064"/>
            <a:ext cx="144016" cy="21602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2123728" y="5796553"/>
            <a:ext cx="6078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 smtClean="0"/>
              <a:t>+ -</a:t>
            </a:r>
            <a:endParaRPr kumimoji="1" lang="ja-JP" altLang="en-US" sz="3200" b="1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508104" y="57332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回路記号</a:t>
            </a:r>
            <a:endParaRPr kumimoji="1" lang="ja-JP" altLang="en-US" dirty="0"/>
          </a:p>
        </p:txBody>
      </p:sp>
      <p:sp>
        <p:nvSpPr>
          <p:cNvPr id="15" name="日付プレースホルダ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6" name="スライド番号プレースホル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  <p:sp>
        <p:nvSpPr>
          <p:cNvPr id="17" name="フッター プレースホル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C:\Users\hideo\Desktop\C-0242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3717032"/>
            <a:ext cx="3251201" cy="2438400"/>
          </a:xfrm>
          <a:prstGeom prst="rect">
            <a:avLst/>
          </a:prstGeom>
          <a:noFill/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ケーブル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ＡオスマイクロＢオスを改造（改造済で配布）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ＡＣアダプタから</a:t>
            </a:r>
            <a:r>
              <a:rPr lang="en-US" altLang="ja-JP" dirty="0" smtClean="0"/>
              <a:t>5V</a:t>
            </a:r>
            <a:r>
              <a:rPr lang="ja-JP" altLang="en-US" dirty="0" smtClean="0"/>
              <a:t>を取り、マイクロＢオスに回す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マイクロＢのデータ線を取りだす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539552" y="5733256"/>
            <a:ext cx="2404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/>
              <a:t>Ａオス－マイクロＢオス</a:t>
            </a:r>
            <a:endParaRPr lang="ja-JP" altLang="en-US" dirty="0"/>
          </a:p>
        </p:txBody>
      </p:sp>
      <p:cxnSp>
        <p:nvCxnSpPr>
          <p:cNvPr id="9" name="直線コネクタ 8"/>
          <p:cNvCxnSpPr/>
          <p:nvPr/>
        </p:nvCxnSpPr>
        <p:spPr>
          <a:xfrm>
            <a:off x="2987824" y="3501008"/>
            <a:ext cx="216024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3491880" y="4293096"/>
            <a:ext cx="165618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>
          <a:xfrm>
            <a:off x="5148064" y="3259832"/>
            <a:ext cx="4320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5148064" y="3412232"/>
            <a:ext cx="4320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/>
        </p:nvCxnSpPr>
        <p:spPr>
          <a:xfrm flipV="1">
            <a:off x="5148064" y="3284984"/>
            <a:ext cx="0" cy="43204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5148064" y="4051920"/>
            <a:ext cx="4320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5148064" y="4204320"/>
            <a:ext cx="4320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5148064" y="4509120"/>
            <a:ext cx="432048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 flipV="1">
            <a:off x="5148064" y="4077072"/>
            <a:ext cx="0" cy="43204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5724128" y="3212976"/>
            <a:ext cx="1008112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>
            <a:off x="5724128" y="3429000"/>
            <a:ext cx="1008112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 flipV="1">
            <a:off x="5724128" y="3573016"/>
            <a:ext cx="1008112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flipV="1">
            <a:off x="5796136" y="4005064"/>
            <a:ext cx="936104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5148064" y="4365104"/>
            <a:ext cx="432048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/>
          <p:cNvCxnSpPr/>
          <p:nvPr/>
        </p:nvCxnSpPr>
        <p:spPr>
          <a:xfrm>
            <a:off x="5724128" y="4365104"/>
            <a:ext cx="1008112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>
            <a:off x="5724128" y="4509120"/>
            <a:ext cx="1008112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4283968" y="5661248"/>
            <a:ext cx="1224136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6948264" y="5661248"/>
            <a:ext cx="1224136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角丸四角形 28"/>
          <p:cNvSpPr/>
          <p:nvPr/>
        </p:nvSpPr>
        <p:spPr>
          <a:xfrm>
            <a:off x="7668344" y="5517232"/>
            <a:ext cx="792088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/>
              <a:t>マイクロＢオス</a:t>
            </a:r>
            <a:endParaRPr kumimoji="1" lang="ja-JP" altLang="en-US" sz="1200" dirty="0"/>
          </a:p>
        </p:txBody>
      </p:sp>
      <p:sp>
        <p:nvSpPr>
          <p:cNvPr id="24" name="角丸四角形 23"/>
          <p:cNvSpPr/>
          <p:nvPr/>
        </p:nvSpPr>
        <p:spPr>
          <a:xfrm>
            <a:off x="4283968" y="5517232"/>
            <a:ext cx="792088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/>
              <a:t>A</a:t>
            </a:r>
            <a:r>
              <a:rPr kumimoji="1" lang="ja-JP" altLang="en-US" sz="1200" dirty="0" smtClean="0"/>
              <a:t>オス</a:t>
            </a:r>
            <a:endParaRPr kumimoji="1" lang="ja-JP" altLang="en-US" sz="1200" dirty="0"/>
          </a:p>
        </p:txBody>
      </p:sp>
      <p:cxnSp>
        <p:nvCxnSpPr>
          <p:cNvPr id="31" name="直線コネクタ 30"/>
          <p:cNvCxnSpPr/>
          <p:nvPr/>
        </p:nvCxnSpPr>
        <p:spPr>
          <a:xfrm>
            <a:off x="5580112" y="5589240"/>
            <a:ext cx="8004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5580112" y="5733256"/>
            <a:ext cx="79208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/>
          <p:cNvCxnSpPr/>
          <p:nvPr/>
        </p:nvCxnSpPr>
        <p:spPr>
          <a:xfrm>
            <a:off x="5715744" y="5589240"/>
            <a:ext cx="8384" cy="7920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5859760" y="5733256"/>
            <a:ext cx="8384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角丸四角形 43"/>
          <p:cNvSpPr/>
          <p:nvPr/>
        </p:nvSpPr>
        <p:spPr>
          <a:xfrm>
            <a:off x="3707904" y="5301208"/>
            <a:ext cx="576064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/>
              <a:t>AC</a:t>
            </a:r>
            <a:r>
              <a:rPr kumimoji="1" lang="ja-JP" altLang="en-US" sz="1400" dirty="0" smtClean="0"/>
              <a:t>アダプタ</a:t>
            </a:r>
            <a:endParaRPr kumimoji="1" lang="ja-JP" altLang="en-US" sz="1400" dirty="0"/>
          </a:p>
        </p:txBody>
      </p:sp>
      <p:cxnSp>
        <p:nvCxnSpPr>
          <p:cNvPr id="45" name="直線コネクタ 44"/>
          <p:cNvCxnSpPr/>
          <p:nvPr/>
        </p:nvCxnSpPr>
        <p:spPr>
          <a:xfrm flipV="1">
            <a:off x="6012160" y="6021288"/>
            <a:ext cx="0" cy="36004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/>
        </p:nvCxnSpPr>
        <p:spPr>
          <a:xfrm flipV="1">
            <a:off x="6156176" y="5877272"/>
            <a:ext cx="0" cy="504056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/>
          <p:nvPr/>
        </p:nvCxnSpPr>
        <p:spPr>
          <a:xfrm>
            <a:off x="6012160" y="6021288"/>
            <a:ext cx="36004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/>
        </p:nvCxnSpPr>
        <p:spPr>
          <a:xfrm>
            <a:off x="6156176" y="5877272"/>
            <a:ext cx="21602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/>
          <p:cNvSpPr txBox="1"/>
          <p:nvPr/>
        </p:nvSpPr>
        <p:spPr>
          <a:xfrm>
            <a:off x="6372200" y="593998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D+</a:t>
            </a:r>
            <a:endParaRPr kumimoji="1" lang="ja-JP" altLang="en-US" dirty="0"/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6372200" y="5723964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D-</a:t>
            </a:r>
            <a:endParaRPr kumimoji="1" lang="ja-JP" altLang="en-US" dirty="0"/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6372200" y="5517232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GND</a:t>
            </a:r>
            <a:endParaRPr kumimoji="1" lang="ja-JP" altLang="en-US" dirty="0"/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6372200" y="5291916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5V</a:t>
            </a:r>
            <a:endParaRPr kumimoji="1" lang="ja-JP" altLang="en-US" dirty="0"/>
          </a:p>
        </p:txBody>
      </p:sp>
      <p:sp>
        <p:nvSpPr>
          <p:cNvPr id="41" name="日付プレースホルダ 4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42" name="スライド番号プレースホルダ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25</a:t>
            </a:fld>
            <a:endParaRPr kumimoji="1" lang="ja-JP" altLang="en-US"/>
          </a:p>
        </p:txBody>
      </p:sp>
      <p:sp>
        <p:nvSpPr>
          <p:cNvPr id="43" name="フッター プレースホルダ 4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互換モジュールの組み立て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利用する資料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回路図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実体配線図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組み立て手順</a:t>
            </a:r>
            <a:endParaRPr kumimoji="1"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26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配布部品と入手価格</a:t>
            </a:r>
            <a:endParaRPr kumimoji="1" lang="ja-JP" altLang="en-US" dirty="0"/>
          </a:p>
        </p:txBody>
      </p:sp>
      <p:graphicFrame>
        <p:nvGraphicFramePr>
          <p:cNvPr id="7" name="表 6"/>
          <p:cNvGraphicFramePr>
            <a:graphicFrameLocks noGrp="1"/>
          </p:cNvGraphicFramePr>
          <p:nvPr/>
        </p:nvGraphicFramePr>
        <p:xfrm>
          <a:off x="1043608" y="1340768"/>
          <a:ext cx="7632848" cy="4824530"/>
        </p:xfrm>
        <a:graphic>
          <a:graphicData uri="http://schemas.openxmlformats.org/drawingml/2006/table">
            <a:tbl>
              <a:tblPr/>
              <a:tblGrid>
                <a:gridCol w="550445"/>
                <a:gridCol w="787304"/>
                <a:gridCol w="560455"/>
                <a:gridCol w="410332"/>
                <a:gridCol w="460373"/>
                <a:gridCol w="530430"/>
                <a:gridCol w="490396"/>
                <a:gridCol w="530430"/>
                <a:gridCol w="3312683"/>
              </a:tblGrid>
              <a:tr h="354708"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en-US" sz="1300" b="0" i="0" u="sng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poorman's ADK 30</a:t>
                      </a:r>
                      <a:r>
                        <a:rPr lang="ja-JP" altLang="en-US" sz="1300" b="0" i="0" u="sng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台分の発注部品</a:t>
                      </a: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購入単位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１台単位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購入先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通販型番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発注量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個数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価格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単価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個数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小計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　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C-05223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ＵＳＢケーブル（Ａ－ｍｉｃｒｏＢ）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P-02315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250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ブレッドボード・ジャンパーワイヤ　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P-00315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250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250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ブレッドボード　ＥＩＣ－８０１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I-03421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三端子レギュレーター［３．３Ｖ</a:t>
                      </a:r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] </a:t>
                      </a:r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ＸＣ６２０２Ｐ３３２ＴＢ　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P-05105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60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2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積層セラミックコンデンサー１</a:t>
                      </a:r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μ</a:t>
                      </a:r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Ｆ５０Ｖ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P-05103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積層セラミックコンデンサー１０</a:t>
                      </a:r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μ</a:t>
                      </a:r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Ｆ２５Ｖ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I-00562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3.5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7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赤色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ＬＥＤ　３ｍｍ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R-25103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4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4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カーボン抵抗　１／４Ｗ１０ｋ</a:t>
                      </a:r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Ω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C-01627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4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4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L</a:t>
                      </a:r>
                      <a:r>
                        <a:rPr lang="ja-JP" alt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ピンヘッダ１ｘ２０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P-02470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4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200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半固定抵抗</a:t>
                      </a:r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10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k</a:t>
                      </a:r>
                      <a:r>
                        <a:rPr lang="el-GR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Ω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P-04089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500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チャック袋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送料</a:t>
                      </a:r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</a:t>
                      </a:r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回分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1000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33 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67 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送料</a:t>
                      </a:r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500</a:t>
                      </a:r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円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ｘ2</a:t>
                      </a:r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回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digikey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8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703-7602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9821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327 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327 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PIC24FJ64GB002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53363"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合計</a:t>
                      </a: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1174</a:t>
                      </a: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Step1 </a:t>
            </a:r>
            <a:r>
              <a:rPr kumimoji="1" lang="ja-JP" altLang="en-US" dirty="0" smtClean="0"/>
              <a:t>　電源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0" y="1600200"/>
            <a:ext cx="4114800" cy="45259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ja-JP" sz="2400" dirty="0" smtClean="0"/>
              <a:t>g1</a:t>
            </a:r>
            <a:r>
              <a:rPr lang="ja-JP" altLang="en-US" sz="2400" dirty="0" smtClean="0"/>
              <a:t>にレギュレータの１</a:t>
            </a:r>
            <a:endParaRPr lang="en-US" altLang="ja-JP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ja-JP" sz="2400" dirty="0" smtClean="0"/>
              <a:t>g2</a:t>
            </a:r>
            <a:r>
              <a:rPr lang="ja-JP" altLang="en-US" sz="2400" dirty="0" smtClean="0"/>
              <a:t>にレギュレータの２</a:t>
            </a:r>
            <a:endParaRPr lang="en-US" altLang="ja-JP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ja-JP" sz="2400" dirty="0" smtClean="0"/>
              <a:t>g3</a:t>
            </a:r>
            <a:r>
              <a:rPr lang="ja-JP" altLang="en-US" sz="2400" dirty="0" smtClean="0"/>
              <a:t>にレギュレータの３</a:t>
            </a:r>
            <a:endParaRPr lang="en-US" altLang="ja-JP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ja-JP" altLang="en-US" sz="2400" dirty="0" smtClean="0"/>
              <a:t> </a:t>
            </a:r>
            <a:r>
              <a:rPr lang="ja-JP" altLang="en-US" sz="2400" dirty="0" smtClean="0">
                <a:solidFill>
                  <a:srgbClr val="FF0000"/>
                </a:solidFill>
              </a:rPr>
              <a:t>ー</a:t>
            </a:r>
            <a:r>
              <a:rPr lang="ja-JP" altLang="en-US" sz="2400" dirty="0" smtClean="0"/>
              <a:t>を４か所</a:t>
            </a:r>
            <a:endParaRPr lang="en-US" altLang="ja-JP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ja-JP" sz="2400" dirty="0" smtClean="0"/>
              <a:t> </a:t>
            </a:r>
            <a:r>
              <a:rPr lang="ja-JP" altLang="en-US" sz="2400" dirty="0" smtClean="0">
                <a:solidFill>
                  <a:srgbClr val="FFC000"/>
                </a:solidFill>
              </a:rPr>
              <a:t>ー</a:t>
            </a:r>
            <a:r>
              <a:rPr lang="ja-JP" altLang="en-US" sz="2400" dirty="0" smtClean="0"/>
              <a:t>を２か所</a:t>
            </a:r>
            <a:endParaRPr lang="en-US" altLang="ja-JP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ja-JP" altLang="en-US" sz="2400" dirty="0" smtClean="0"/>
              <a:t>積層セラミックコンデンサー１</a:t>
            </a:r>
            <a:r>
              <a:rPr lang="en-US" altLang="ja-JP" sz="2400" dirty="0" smtClean="0"/>
              <a:t>μ</a:t>
            </a:r>
            <a:r>
              <a:rPr lang="ja-JP" altLang="en-US" sz="2400" dirty="0" smtClean="0"/>
              <a:t>Ｆ２５Ｖ２個</a:t>
            </a:r>
            <a:endParaRPr lang="en-US" altLang="ja-JP" sz="2400" dirty="0" smtClean="0"/>
          </a:p>
          <a:p>
            <a:pPr marL="971550" lvl="1" indent="-514350"/>
            <a:r>
              <a:rPr lang="en-US" altLang="ja-JP" dirty="0" smtClean="0"/>
              <a:t>h1-h2</a:t>
            </a:r>
          </a:p>
          <a:p>
            <a:pPr marL="971550" lvl="1" indent="-514350"/>
            <a:r>
              <a:rPr lang="en-US" altLang="ja-JP" dirty="0" smtClean="0"/>
              <a:t>h2-h3</a:t>
            </a:r>
            <a:endParaRPr lang="ja-JP" altLang="en-US" dirty="0" smtClean="0"/>
          </a:p>
          <a:p>
            <a:endParaRPr lang="en-US" altLang="ja-JP" sz="2400" dirty="0" smtClean="0"/>
          </a:p>
          <a:p>
            <a:endParaRPr lang="en-US" altLang="ja-JP" sz="2400" dirty="0" smtClean="0"/>
          </a:p>
          <a:p>
            <a:endParaRPr kumimoji="1" lang="en-US" altLang="ja-JP" sz="2400" dirty="0" smtClean="0"/>
          </a:p>
        </p:txBody>
      </p:sp>
      <p:pic>
        <p:nvPicPr>
          <p:cNvPr id="4" name="Picture 2" descr="C:\Users\hideo\Desktop\img0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370237"/>
            <a:ext cx="2038350" cy="3074987"/>
          </a:xfrm>
          <a:prstGeom prst="rect">
            <a:avLst/>
          </a:prstGeom>
          <a:noFill/>
        </p:spPr>
      </p:pic>
      <p:grpSp>
        <p:nvGrpSpPr>
          <p:cNvPr id="5" name="グループ化 4"/>
          <p:cNvGrpSpPr/>
          <p:nvPr/>
        </p:nvGrpSpPr>
        <p:grpSpPr>
          <a:xfrm rot="5400000">
            <a:off x="2233603" y="2458755"/>
            <a:ext cx="428322" cy="360040"/>
            <a:chOff x="706904" y="4941168"/>
            <a:chExt cx="610626" cy="432048"/>
          </a:xfrm>
        </p:grpSpPr>
        <p:sp>
          <p:nvSpPr>
            <p:cNvPr id="6" name="弦 5"/>
            <p:cNvSpPr/>
            <p:nvPr/>
          </p:nvSpPr>
          <p:spPr>
            <a:xfrm rot="5400000">
              <a:off x="791580" y="4977172"/>
              <a:ext cx="432048" cy="360040"/>
            </a:xfrm>
            <a:prstGeom prst="chord">
              <a:avLst>
                <a:gd name="adj1" fmla="val 6090016"/>
                <a:gd name="adj2" fmla="val 154977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/>
          </p:nvSpPr>
          <p:spPr>
            <a:xfrm>
              <a:off x="8275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9799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1115616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706904" y="5082876"/>
              <a:ext cx="610626" cy="258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smtClean="0"/>
                <a:t>1  2  3</a:t>
              </a:r>
              <a:endParaRPr kumimoji="1" lang="ja-JP" altLang="en-US" sz="800" dirty="0"/>
            </a:p>
          </p:txBody>
        </p:sp>
      </p:grpSp>
      <p:cxnSp>
        <p:nvCxnSpPr>
          <p:cNvPr id="12" name="直線コネクタ 11"/>
          <p:cNvCxnSpPr/>
          <p:nvPr/>
        </p:nvCxnSpPr>
        <p:spPr>
          <a:xfrm>
            <a:off x="2771800" y="2636912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2771800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>
            <a:off x="1475656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1403648" y="2564904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2123728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2123728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日付プレースホルダ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22" name="スライド番号プレースホル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28</a:t>
            </a:fld>
            <a:endParaRPr kumimoji="1" lang="ja-JP" altLang="en-US"/>
          </a:p>
        </p:txBody>
      </p:sp>
      <p:sp>
        <p:nvSpPr>
          <p:cNvPr id="23" name="フッター プレースホルダ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Step2 </a:t>
            </a:r>
            <a:r>
              <a:rPr kumimoji="1" lang="ja-JP" altLang="en-US" dirty="0" smtClean="0"/>
              <a:t>　マイコン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0" y="1628800"/>
            <a:ext cx="4114800" cy="4525963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e10-e23-f10-f23’</a:t>
            </a:r>
            <a:r>
              <a:rPr lang="ja-JP" altLang="en-US" dirty="0" smtClean="0"/>
              <a:t>にマイコン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 </a:t>
            </a:r>
            <a:r>
              <a:rPr lang="ja-JP" altLang="en-US" dirty="0" smtClean="0">
                <a:solidFill>
                  <a:srgbClr val="FF0000"/>
                </a:solidFill>
              </a:rPr>
              <a:t>ー</a:t>
            </a:r>
            <a:r>
              <a:rPr lang="ja-JP" altLang="en-US" dirty="0" smtClean="0"/>
              <a:t>を</a:t>
            </a:r>
            <a:r>
              <a:rPr lang="en-US" altLang="ja-JP" dirty="0" smtClean="0"/>
              <a:t>f3-g23</a:t>
            </a:r>
            <a:r>
              <a:rPr lang="ja-JP" altLang="en-US" dirty="0" smtClean="0"/>
              <a:t>へ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 </a:t>
            </a:r>
            <a:r>
              <a:rPr lang="ja-JP" altLang="en-US" dirty="0" smtClean="0">
                <a:solidFill>
                  <a:srgbClr val="FF0000"/>
                </a:solidFill>
              </a:rPr>
              <a:t>ー</a:t>
            </a:r>
            <a:r>
              <a:rPr lang="ja-JP" altLang="en-US" dirty="0" smtClean="0"/>
              <a:t>を</a:t>
            </a:r>
            <a:r>
              <a:rPr lang="en-US" altLang="ja-JP" dirty="0" smtClean="0"/>
              <a:t>j10-</a:t>
            </a:r>
            <a:r>
              <a:rPr lang="ja-JP" altLang="en-US" dirty="0" smtClean="0">
                <a:solidFill>
                  <a:srgbClr val="FF0000"/>
                </a:solidFill>
              </a:rPr>
              <a:t> ＋</a:t>
            </a:r>
            <a:r>
              <a:rPr lang="ja-JP" altLang="en-US" dirty="0" smtClean="0"/>
              <a:t>へ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 </a:t>
            </a:r>
            <a:r>
              <a:rPr lang="ja-JP" altLang="en-US" dirty="0" smtClean="0">
                <a:solidFill>
                  <a:srgbClr val="FFC000"/>
                </a:solidFill>
              </a:rPr>
              <a:t>ー</a:t>
            </a:r>
            <a:r>
              <a:rPr lang="ja-JP" altLang="en-US" dirty="0" smtClean="0"/>
              <a:t>を</a:t>
            </a:r>
            <a:r>
              <a:rPr lang="en-US" altLang="ja-JP" dirty="0" smtClean="0"/>
              <a:t>j11-</a:t>
            </a:r>
            <a:r>
              <a:rPr lang="ja-JP" altLang="en-US" dirty="0" smtClean="0">
                <a:solidFill>
                  <a:srgbClr val="0070C0"/>
                </a:solidFill>
              </a:rPr>
              <a:t>ー</a:t>
            </a:r>
            <a:r>
              <a:rPr lang="ja-JP" altLang="en-US" dirty="0" smtClean="0"/>
              <a:t>へ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 </a:t>
            </a:r>
            <a:r>
              <a:rPr lang="ja-JP" altLang="en-US" dirty="0" smtClean="0">
                <a:solidFill>
                  <a:srgbClr val="FF0000"/>
                </a:solidFill>
              </a:rPr>
              <a:t>ー</a:t>
            </a:r>
            <a:r>
              <a:rPr lang="ja-JP" altLang="en-US" dirty="0" smtClean="0"/>
              <a:t>を</a:t>
            </a:r>
            <a:r>
              <a:rPr lang="en-US" altLang="ja-JP" dirty="0" smtClean="0"/>
              <a:t>j15-</a:t>
            </a:r>
            <a:r>
              <a:rPr lang="ja-JP" altLang="en-US" dirty="0" smtClean="0">
                <a:solidFill>
                  <a:srgbClr val="FF0000"/>
                </a:solidFill>
              </a:rPr>
              <a:t>＋</a:t>
            </a:r>
            <a:r>
              <a:rPr lang="ja-JP" altLang="en-US" dirty="0" smtClean="0"/>
              <a:t>へ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 </a:t>
            </a:r>
            <a:r>
              <a:rPr lang="ja-JP" altLang="en-US" dirty="0" smtClean="0">
                <a:solidFill>
                  <a:srgbClr val="FFC000"/>
                </a:solidFill>
              </a:rPr>
              <a:t>ー</a:t>
            </a:r>
            <a:r>
              <a:rPr lang="ja-JP" altLang="en-US" dirty="0" smtClean="0"/>
              <a:t>を</a:t>
            </a:r>
            <a:r>
              <a:rPr lang="en-US" altLang="ja-JP" dirty="0" smtClean="0"/>
              <a:t>j19-</a:t>
            </a:r>
            <a:r>
              <a:rPr lang="ja-JP" altLang="en-US" dirty="0" smtClean="0">
                <a:solidFill>
                  <a:srgbClr val="0070C0"/>
                </a:solidFill>
              </a:rPr>
              <a:t>ー</a:t>
            </a:r>
            <a:r>
              <a:rPr lang="ja-JP" altLang="en-US" dirty="0" smtClean="0"/>
              <a:t>へ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積層セラミックコンデンサー１</a:t>
            </a:r>
            <a:r>
              <a:rPr lang="en-US" altLang="ja-JP" dirty="0" smtClean="0"/>
              <a:t>0μ</a:t>
            </a:r>
            <a:r>
              <a:rPr lang="en-US" altLang="ja-JP" dirty="0" smtClean="0"/>
              <a:t>F</a:t>
            </a:r>
            <a:r>
              <a:rPr lang="ja-JP" altLang="en-US" dirty="0" smtClean="0"/>
              <a:t>を</a:t>
            </a:r>
            <a:r>
              <a:rPr lang="en-US" altLang="ja-JP" dirty="0" smtClean="0"/>
              <a:t>j18-</a:t>
            </a:r>
            <a:r>
              <a:rPr lang="ja-JP" altLang="en-US" dirty="0" smtClean="0">
                <a:solidFill>
                  <a:srgbClr val="0070C0"/>
                </a:solidFill>
              </a:rPr>
              <a:t>ー</a:t>
            </a:r>
            <a:r>
              <a:rPr lang="ja-JP" altLang="en-US" dirty="0" smtClean="0"/>
              <a:t>へ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抵抗</a:t>
            </a:r>
            <a:r>
              <a:rPr lang="en-US" altLang="ja-JP" dirty="0" smtClean="0"/>
              <a:t>10kΩ</a:t>
            </a:r>
            <a:r>
              <a:rPr lang="ja-JP" altLang="en-US" dirty="0" smtClean="0"/>
              <a:t>を</a:t>
            </a:r>
            <a:r>
              <a:rPr lang="en-US" altLang="ja-JP" dirty="0" smtClean="0"/>
              <a:t>a10-</a:t>
            </a:r>
            <a:r>
              <a:rPr lang="ja-JP" altLang="en-US" dirty="0" smtClean="0">
                <a:solidFill>
                  <a:srgbClr val="FF0000"/>
                </a:solidFill>
              </a:rPr>
              <a:t> ＋</a:t>
            </a:r>
            <a:r>
              <a:rPr lang="ja-JP" altLang="en-US" dirty="0" smtClean="0"/>
              <a:t>へ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endParaRPr lang="en-US" altLang="ja-JP" dirty="0" smtClean="0"/>
          </a:p>
          <a:p>
            <a:endParaRPr lang="en-US" altLang="ja-JP" sz="2400" dirty="0" smtClean="0"/>
          </a:p>
          <a:p>
            <a:endParaRPr lang="en-US" altLang="ja-JP" sz="2400" dirty="0" smtClean="0"/>
          </a:p>
          <a:p>
            <a:endParaRPr kumimoji="1" lang="en-US" altLang="ja-JP" sz="2400" dirty="0" smtClean="0"/>
          </a:p>
        </p:txBody>
      </p:sp>
      <p:pic>
        <p:nvPicPr>
          <p:cNvPr id="4" name="Picture 2" descr="C:\Users\hideo\Desktop\img0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370237"/>
            <a:ext cx="2038350" cy="3074987"/>
          </a:xfrm>
          <a:prstGeom prst="rect">
            <a:avLst/>
          </a:prstGeom>
          <a:noFill/>
        </p:spPr>
      </p:pic>
      <p:grpSp>
        <p:nvGrpSpPr>
          <p:cNvPr id="5" name="グループ化 4"/>
          <p:cNvGrpSpPr/>
          <p:nvPr/>
        </p:nvGrpSpPr>
        <p:grpSpPr>
          <a:xfrm rot="5400000">
            <a:off x="2233603" y="2458755"/>
            <a:ext cx="428322" cy="360040"/>
            <a:chOff x="706904" y="4941168"/>
            <a:chExt cx="610626" cy="432048"/>
          </a:xfrm>
        </p:grpSpPr>
        <p:sp>
          <p:nvSpPr>
            <p:cNvPr id="6" name="弦 5"/>
            <p:cNvSpPr/>
            <p:nvPr/>
          </p:nvSpPr>
          <p:spPr>
            <a:xfrm rot="5400000">
              <a:off x="791580" y="4977172"/>
              <a:ext cx="432048" cy="360040"/>
            </a:xfrm>
            <a:prstGeom prst="chord">
              <a:avLst>
                <a:gd name="adj1" fmla="val 6090016"/>
                <a:gd name="adj2" fmla="val 154977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/>
          </p:nvSpPr>
          <p:spPr>
            <a:xfrm>
              <a:off x="8275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9799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1115616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706904" y="5082876"/>
              <a:ext cx="610626" cy="258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smtClean="0"/>
                <a:t>1  2  3</a:t>
              </a:r>
              <a:endParaRPr kumimoji="1" lang="ja-JP" altLang="en-US" sz="800" dirty="0"/>
            </a:p>
          </p:txBody>
        </p:sp>
      </p:grpSp>
      <p:cxnSp>
        <p:nvCxnSpPr>
          <p:cNvPr id="12" name="直線コネクタ 11"/>
          <p:cNvCxnSpPr/>
          <p:nvPr/>
        </p:nvCxnSpPr>
        <p:spPr>
          <a:xfrm>
            <a:off x="2771800" y="2636912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2771800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>
            <a:off x="1475656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1403648" y="2564904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2123728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2123728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2123728" y="3356992"/>
            <a:ext cx="288032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/>
          <p:nvPr/>
        </p:nvCxnSpPr>
        <p:spPr>
          <a:xfrm>
            <a:off x="2411760" y="2708920"/>
            <a:ext cx="72008" cy="5760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2483768" y="3284984"/>
            <a:ext cx="0" cy="12961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2771800" y="4221088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2771800" y="3429000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2771800" y="335699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2771800" y="3789040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1403648" y="3356992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2267744" y="3140968"/>
            <a:ext cx="0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2051720" y="2996952"/>
            <a:ext cx="42191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00" b="1" dirty="0" smtClean="0"/>
              <a:t>欠け切り</a:t>
            </a:r>
            <a:endParaRPr kumimoji="1" lang="ja-JP" altLang="en-US" sz="500" b="1" dirty="0"/>
          </a:p>
        </p:txBody>
      </p:sp>
      <p:sp>
        <p:nvSpPr>
          <p:cNvPr id="27" name="フローチャート : 論理積ゲート 26"/>
          <p:cNvSpPr/>
          <p:nvPr/>
        </p:nvSpPr>
        <p:spPr>
          <a:xfrm rot="5400000">
            <a:off x="2195736" y="3356992"/>
            <a:ext cx="144016" cy="144016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日付プレースホルダ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30" name="スライド番号プレースホル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29</a:t>
            </a:fld>
            <a:endParaRPr kumimoji="1" lang="ja-JP" altLang="en-US"/>
          </a:p>
        </p:txBody>
      </p:sp>
      <p:sp>
        <p:nvSpPr>
          <p:cNvPr id="37" name="フッター プレースホルダ 3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cxnSp>
        <p:nvCxnSpPr>
          <p:cNvPr id="39" name="直線コネクタ 38"/>
          <p:cNvCxnSpPr>
            <a:endCxn id="38" idx="1"/>
          </p:cNvCxnSpPr>
          <p:nvPr/>
        </p:nvCxnSpPr>
        <p:spPr>
          <a:xfrm flipV="1">
            <a:off x="2771800" y="4022006"/>
            <a:ext cx="146274" cy="5506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 flipV="1">
            <a:off x="2958109" y="4005064"/>
            <a:ext cx="173731" cy="32768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円/楕円 37"/>
          <p:cNvSpPr/>
          <p:nvPr/>
        </p:nvSpPr>
        <p:spPr>
          <a:xfrm rot="19975894">
            <a:off x="2898056" y="3971997"/>
            <a:ext cx="195310" cy="1003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PART0</a:t>
            </a:r>
            <a:br>
              <a:rPr kumimoji="1" lang="en-US" altLang="ja-JP" dirty="0" smtClean="0"/>
            </a:br>
            <a:r>
              <a:rPr lang="ja-JP" altLang="en-US" dirty="0" smtClean="0"/>
              <a:t>事前準備</a:t>
            </a:r>
            <a:endParaRPr kumimoji="1" lang="ja-JP" altLang="en-US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　</a:t>
            </a:r>
            <a:endParaRPr kumimoji="1" lang="ja-JP" altLang="en-US" dirty="0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 smtClean="0"/>
              <a:t>2012/2/1</a:t>
            </a:r>
            <a:r>
              <a:rPr kumimoji="1" lang="ja-JP" altLang="en-US" dirty="0" smtClean="0"/>
              <a:t>８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 smtClean="0"/>
              <a:t>https://github.com/magoroku15/OpenAccessoryDemo/blob/master/Doc/poorman's adk.pptx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Step3 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LED/SW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0" y="1628800"/>
            <a:ext cx="4114800" cy="4525963"/>
          </a:xfrm>
        </p:spPr>
        <p:txBody>
          <a:bodyPr>
            <a:normAutofit/>
          </a:bodyPr>
          <a:lstStyle/>
          <a:p>
            <a:r>
              <a:rPr lang="en-US" altLang="ja-JP" sz="2400" dirty="0" smtClean="0"/>
              <a:t>LED</a:t>
            </a:r>
            <a:r>
              <a:rPr lang="ja-JP" altLang="en-US" sz="2400" dirty="0" smtClean="0"/>
              <a:t>、足の長い方を</a:t>
            </a:r>
            <a:r>
              <a:rPr lang="en-US" altLang="ja-JP" sz="2400" dirty="0" smtClean="0"/>
              <a:t>a11,</a:t>
            </a:r>
            <a:r>
              <a:rPr lang="ja-JP" altLang="en-US" sz="2400" dirty="0" smtClean="0"/>
              <a:t>短い方を</a:t>
            </a:r>
            <a:r>
              <a:rPr lang="ja-JP" alt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ー</a:t>
            </a:r>
            <a:r>
              <a:rPr lang="ja-JP" altLang="en-US" sz="2400" dirty="0" smtClean="0"/>
              <a:t>へ</a:t>
            </a:r>
            <a:endParaRPr lang="en-US" altLang="ja-JP" sz="2400" dirty="0" smtClean="0"/>
          </a:p>
          <a:p>
            <a:r>
              <a:rPr lang="en-US" altLang="ja-JP" sz="2400" dirty="0" smtClean="0"/>
              <a:t>LED</a:t>
            </a:r>
            <a:r>
              <a:rPr lang="ja-JP" altLang="en-US" sz="2400" dirty="0" err="1" smtClean="0"/>
              <a:t>、</a:t>
            </a:r>
            <a:r>
              <a:rPr lang="ja-JP" altLang="en-US" sz="2400" dirty="0" smtClean="0"/>
              <a:t>足の長い方を</a:t>
            </a:r>
            <a:r>
              <a:rPr lang="en-US" altLang="ja-JP" sz="2400" dirty="0" smtClean="0"/>
              <a:t>a12,</a:t>
            </a:r>
            <a:r>
              <a:rPr lang="ja-JP" altLang="en-US" sz="2400" dirty="0" smtClean="0"/>
              <a:t>短い方を</a:t>
            </a:r>
            <a:r>
              <a:rPr lang="ja-JP" alt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ー</a:t>
            </a:r>
            <a:r>
              <a:rPr lang="ja-JP" altLang="en-US" sz="2400" dirty="0" smtClean="0"/>
              <a:t>へ</a:t>
            </a:r>
            <a:endParaRPr lang="en-US" altLang="ja-JP" sz="2400" dirty="0" smtClean="0"/>
          </a:p>
          <a:p>
            <a:r>
              <a:rPr lang="ja-JP" altLang="en-US" sz="2400" dirty="0" smtClean="0"/>
              <a:t>抵抗</a:t>
            </a:r>
            <a:r>
              <a:rPr lang="en-US" altLang="ja-JP" sz="2400" dirty="0" smtClean="0"/>
              <a:t>10</a:t>
            </a:r>
            <a:r>
              <a:rPr lang="ja-JP" altLang="en-US" sz="2400" dirty="0" err="1" smtClean="0"/>
              <a:t>ｋ</a:t>
            </a:r>
            <a:r>
              <a:rPr lang="en-US" altLang="ja-JP" sz="2400" dirty="0" smtClean="0"/>
              <a:t>Ω</a:t>
            </a:r>
            <a:r>
              <a:rPr lang="ja-JP" altLang="en-US" sz="2400" dirty="0" err="1" smtClean="0"/>
              <a:t>、</a:t>
            </a:r>
            <a:r>
              <a:rPr lang="en-US" altLang="ja-JP" sz="2400" dirty="0" smtClean="0"/>
              <a:t>a21-</a:t>
            </a:r>
            <a:r>
              <a:rPr lang="ja-JP" altLang="en-US" sz="2400" dirty="0" smtClean="0">
                <a:solidFill>
                  <a:srgbClr val="FF0000"/>
                </a:solidFill>
              </a:rPr>
              <a:t>＋</a:t>
            </a:r>
            <a:r>
              <a:rPr lang="ja-JP" altLang="en-US" sz="2400" dirty="0" smtClean="0"/>
              <a:t>へ</a:t>
            </a:r>
            <a:endParaRPr lang="en-US" altLang="ja-JP" sz="2400" dirty="0" smtClean="0"/>
          </a:p>
          <a:p>
            <a:r>
              <a:rPr lang="ja-JP" altLang="en-US" sz="2400" dirty="0" smtClean="0"/>
              <a:t>抵抗</a:t>
            </a:r>
            <a:r>
              <a:rPr lang="en-US" altLang="ja-JP" sz="2400" dirty="0" smtClean="0"/>
              <a:t>10</a:t>
            </a:r>
            <a:r>
              <a:rPr lang="ja-JP" altLang="en-US" sz="2400" dirty="0" err="1" smtClean="0"/>
              <a:t>ｋ</a:t>
            </a:r>
            <a:r>
              <a:rPr lang="en-US" altLang="ja-JP" sz="2400" dirty="0" smtClean="0"/>
              <a:t>Ω</a:t>
            </a:r>
            <a:r>
              <a:rPr lang="ja-JP" altLang="en-US" sz="2400" dirty="0" err="1" smtClean="0"/>
              <a:t>、</a:t>
            </a:r>
            <a:r>
              <a:rPr lang="en-US" altLang="ja-JP" sz="2400" dirty="0" smtClean="0"/>
              <a:t>a23-</a:t>
            </a:r>
            <a:r>
              <a:rPr lang="ja-JP" altLang="en-US" sz="2400" dirty="0" smtClean="0">
                <a:solidFill>
                  <a:srgbClr val="FF0000"/>
                </a:solidFill>
              </a:rPr>
              <a:t>＋</a:t>
            </a:r>
            <a:r>
              <a:rPr lang="ja-JP" altLang="en-US" sz="2400" dirty="0" smtClean="0"/>
              <a:t>へ</a:t>
            </a:r>
            <a:endParaRPr lang="en-US" altLang="ja-JP" sz="2400" dirty="0" smtClean="0"/>
          </a:p>
          <a:p>
            <a:endParaRPr lang="en-US" altLang="ja-JP" sz="2400" dirty="0" smtClean="0"/>
          </a:p>
          <a:p>
            <a:endParaRPr lang="en-US" altLang="ja-JP" sz="2400" dirty="0" smtClean="0"/>
          </a:p>
          <a:p>
            <a:endParaRPr kumimoji="1" lang="en-US" altLang="ja-JP" sz="2400" dirty="0" smtClean="0"/>
          </a:p>
        </p:txBody>
      </p:sp>
      <p:pic>
        <p:nvPicPr>
          <p:cNvPr id="4" name="Picture 2" descr="C:\Users\hideo\Desktop\img0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370237"/>
            <a:ext cx="2038350" cy="3074987"/>
          </a:xfrm>
          <a:prstGeom prst="rect">
            <a:avLst/>
          </a:prstGeom>
          <a:noFill/>
        </p:spPr>
      </p:pic>
      <p:grpSp>
        <p:nvGrpSpPr>
          <p:cNvPr id="5" name="グループ化 4"/>
          <p:cNvGrpSpPr/>
          <p:nvPr/>
        </p:nvGrpSpPr>
        <p:grpSpPr>
          <a:xfrm rot="5400000">
            <a:off x="2233603" y="2458755"/>
            <a:ext cx="428322" cy="360040"/>
            <a:chOff x="706904" y="4941168"/>
            <a:chExt cx="610626" cy="432048"/>
          </a:xfrm>
        </p:grpSpPr>
        <p:sp>
          <p:nvSpPr>
            <p:cNvPr id="6" name="弦 5"/>
            <p:cNvSpPr/>
            <p:nvPr/>
          </p:nvSpPr>
          <p:spPr>
            <a:xfrm rot="5400000">
              <a:off x="791580" y="4977172"/>
              <a:ext cx="432048" cy="360040"/>
            </a:xfrm>
            <a:prstGeom prst="chord">
              <a:avLst>
                <a:gd name="adj1" fmla="val 6090016"/>
                <a:gd name="adj2" fmla="val 154977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/>
          </p:nvSpPr>
          <p:spPr>
            <a:xfrm>
              <a:off x="8275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9799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1115616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706904" y="5082876"/>
              <a:ext cx="610626" cy="258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smtClean="0"/>
                <a:t>1  2  3</a:t>
              </a:r>
              <a:endParaRPr kumimoji="1" lang="ja-JP" altLang="en-US" sz="800" dirty="0"/>
            </a:p>
          </p:txBody>
        </p:sp>
      </p:grpSp>
      <p:cxnSp>
        <p:nvCxnSpPr>
          <p:cNvPr id="12" name="直線コネクタ 11"/>
          <p:cNvCxnSpPr/>
          <p:nvPr/>
        </p:nvCxnSpPr>
        <p:spPr>
          <a:xfrm>
            <a:off x="2771800" y="2636912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2771800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>
            <a:off x="1475656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1403648" y="2564904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2123728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2123728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2123728" y="3356992"/>
            <a:ext cx="288032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/>
          <p:nvPr/>
        </p:nvCxnSpPr>
        <p:spPr>
          <a:xfrm>
            <a:off x="2411760" y="2708920"/>
            <a:ext cx="72008" cy="5760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2483768" y="3284984"/>
            <a:ext cx="0" cy="12961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2771800" y="4221088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2771800" y="3429000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2771800" y="335699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2771800" y="3789040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1403648" y="3356992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1403648" y="4365104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1403648" y="4581128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円/楕円 27"/>
          <p:cNvSpPr/>
          <p:nvPr/>
        </p:nvSpPr>
        <p:spPr>
          <a:xfrm>
            <a:off x="1547664" y="3429000"/>
            <a:ext cx="144016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>
            <a:off x="1547664" y="3501008"/>
            <a:ext cx="144016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ローチャート : 論理積ゲート 29"/>
          <p:cNvSpPr/>
          <p:nvPr/>
        </p:nvSpPr>
        <p:spPr>
          <a:xfrm rot="5400000">
            <a:off x="2195736" y="3356992"/>
            <a:ext cx="144016" cy="144016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日付プレースホルダ 3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37" name="スライド番号プレースホルダ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30</a:t>
            </a:fld>
            <a:endParaRPr kumimoji="1" lang="ja-JP" altLang="en-US"/>
          </a:p>
        </p:txBody>
      </p:sp>
      <p:sp>
        <p:nvSpPr>
          <p:cNvPr id="38" name="フッター プレースホルダ 3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Step4 </a:t>
            </a:r>
            <a:r>
              <a:rPr kumimoji="1" lang="ja-JP" altLang="en-US" dirty="0" smtClean="0"/>
              <a:t>　可変抵抗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0" y="1628800"/>
            <a:ext cx="4114800" cy="4525963"/>
          </a:xfrm>
        </p:spPr>
        <p:txBody>
          <a:bodyPr>
            <a:normAutofit/>
          </a:bodyPr>
          <a:lstStyle/>
          <a:p>
            <a:r>
              <a:rPr lang="ja-JP" altLang="en-US" sz="2400" dirty="0" smtClean="0"/>
              <a:t>組み付け順注意</a:t>
            </a:r>
            <a:endParaRPr lang="en-US" altLang="ja-JP" sz="2400" dirty="0" smtClean="0"/>
          </a:p>
          <a:p>
            <a:r>
              <a:rPr lang="en-US" altLang="ja-JP" sz="2400" dirty="0" smtClean="0"/>
              <a:t>d16-e28</a:t>
            </a:r>
            <a:r>
              <a:rPr lang="ja-JP" altLang="en-US" sz="2400" dirty="0" smtClean="0"/>
              <a:t>に抵抗を</a:t>
            </a:r>
            <a:endParaRPr lang="en-US" altLang="ja-JP" sz="2400" dirty="0" smtClean="0"/>
          </a:p>
          <a:p>
            <a:r>
              <a:rPr lang="ja-JP" altLang="en-US" sz="2400" dirty="0" smtClean="0"/>
              <a:t> </a:t>
            </a:r>
            <a:r>
              <a:rPr lang="ja-JP" altLang="en-US" sz="2400" dirty="0" smtClean="0">
                <a:solidFill>
                  <a:srgbClr val="00B050"/>
                </a:solidFill>
              </a:rPr>
              <a:t>ー</a:t>
            </a:r>
            <a:r>
              <a:rPr lang="ja-JP" altLang="en-US" sz="2400" dirty="0" smtClean="0"/>
              <a:t>を</a:t>
            </a:r>
            <a:r>
              <a:rPr lang="en-US" altLang="ja-JP" sz="2400" dirty="0" smtClean="0"/>
              <a:t>c27-</a:t>
            </a:r>
            <a:r>
              <a:rPr lang="ja-JP" altLang="en-US" sz="2400" dirty="0" smtClean="0">
                <a:solidFill>
                  <a:srgbClr val="0070C0"/>
                </a:solidFill>
              </a:rPr>
              <a:t>ー</a:t>
            </a:r>
            <a:r>
              <a:rPr lang="ja-JP" altLang="en-US" sz="2400" dirty="0" smtClean="0"/>
              <a:t>に</a:t>
            </a:r>
            <a:endParaRPr lang="en-US" altLang="ja-JP" sz="2400" dirty="0" smtClean="0"/>
          </a:p>
          <a:p>
            <a:r>
              <a:rPr lang="en-US" altLang="ja-JP" sz="2400" dirty="0" smtClean="0"/>
              <a:t> </a:t>
            </a:r>
            <a:r>
              <a:rPr lang="ja-JP" altLang="en-US" sz="2400" dirty="0" smtClean="0">
                <a:solidFill>
                  <a:srgbClr val="0070C0"/>
                </a:solidFill>
              </a:rPr>
              <a:t>ー</a:t>
            </a:r>
            <a:r>
              <a:rPr lang="ja-JP" altLang="en-US" sz="2400" dirty="0" smtClean="0"/>
              <a:t>を</a:t>
            </a:r>
            <a:r>
              <a:rPr lang="en-US" altLang="ja-JP" sz="2400" dirty="0" smtClean="0"/>
              <a:t>c29-</a:t>
            </a:r>
            <a:r>
              <a:rPr lang="ja-JP" altLang="en-US" sz="2400" dirty="0" smtClean="0">
                <a:solidFill>
                  <a:srgbClr val="FF0000"/>
                </a:solidFill>
              </a:rPr>
              <a:t>＋</a:t>
            </a:r>
            <a:r>
              <a:rPr lang="ja-JP" altLang="en-US" sz="2400" dirty="0" smtClean="0"/>
              <a:t>に</a:t>
            </a:r>
            <a:endParaRPr lang="en-US" altLang="ja-JP" sz="2400" dirty="0" smtClean="0"/>
          </a:p>
          <a:p>
            <a:r>
              <a:rPr lang="ja-JP" altLang="en-US" sz="2400" dirty="0" smtClean="0"/>
              <a:t>可変抵抗を</a:t>
            </a:r>
            <a:r>
              <a:rPr lang="en-US" altLang="ja-JP" sz="2400" dirty="0" smtClean="0"/>
              <a:t>c27-c29-e28</a:t>
            </a:r>
            <a:r>
              <a:rPr lang="ja-JP" altLang="en-US" sz="2400" dirty="0" smtClean="0"/>
              <a:t>へ</a:t>
            </a:r>
            <a:endParaRPr lang="en-US" altLang="ja-JP" sz="2400" dirty="0" smtClean="0"/>
          </a:p>
        </p:txBody>
      </p:sp>
      <p:pic>
        <p:nvPicPr>
          <p:cNvPr id="4" name="Picture 2" descr="C:\Users\hideo\Desktop\img0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370237"/>
            <a:ext cx="2038350" cy="3074987"/>
          </a:xfrm>
          <a:prstGeom prst="rect">
            <a:avLst/>
          </a:prstGeom>
          <a:noFill/>
        </p:spPr>
      </p:pic>
      <p:grpSp>
        <p:nvGrpSpPr>
          <p:cNvPr id="5" name="グループ化 4"/>
          <p:cNvGrpSpPr/>
          <p:nvPr/>
        </p:nvGrpSpPr>
        <p:grpSpPr>
          <a:xfrm rot="5400000">
            <a:off x="2233603" y="2458755"/>
            <a:ext cx="428322" cy="360040"/>
            <a:chOff x="706904" y="4941168"/>
            <a:chExt cx="610626" cy="432048"/>
          </a:xfrm>
        </p:grpSpPr>
        <p:sp>
          <p:nvSpPr>
            <p:cNvPr id="6" name="弦 5"/>
            <p:cNvSpPr/>
            <p:nvPr/>
          </p:nvSpPr>
          <p:spPr>
            <a:xfrm rot="5400000">
              <a:off x="791580" y="4977172"/>
              <a:ext cx="432048" cy="360040"/>
            </a:xfrm>
            <a:prstGeom prst="chord">
              <a:avLst>
                <a:gd name="adj1" fmla="val 6090016"/>
                <a:gd name="adj2" fmla="val 154977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/>
          </p:nvSpPr>
          <p:spPr>
            <a:xfrm>
              <a:off x="8275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9799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1115616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706904" y="5082876"/>
              <a:ext cx="610626" cy="258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smtClean="0"/>
                <a:t>1  2  3</a:t>
              </a:r>
              <a:endParaRPr kumimoji="1" lang="ja-JP" altLang="en-US" sz="800" dirty="0"/>
            </a:p>
          </p:txBody>
        </p:sp>
      </p:grpSp>
      <p:cxnSp>
        <p:nvCxnSpPr>
          <p:cNvPr id="12" name="直線コネクタ 11"/>
          <p:cNvCxnSpPr/>
          <p:nvPr/>
        </p:nvCxnSpPr>
        <p:spPr>
          <a:xfrm>
            <a:off x="2771800" y="2636912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2771800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>
            <a:off x="1475656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1403648" y="2564904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2123728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2123728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2123728" y="3356992"/>
            <a:ext cx="288032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/>
          <p:nvPr/>
        </p:nvCxnSpPr>
        <p:spPr>
          <a:xfrm>
            <a:off x="2411760" y="2708920"/>
            <a:ext cx="72008" cy="5760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2483768" y="3284984"/>
            <a:ext cx="0" cy="12961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2771800" y="4221088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2771800" y="3429000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2771800" y="335699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2771800" y="3789040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1403648" y="3356992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1403648" y="4365104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1403648" y="4581128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円/楕円 27"/>
          <p:cNvSpPr/>
          <p:nvPr/>
        </p:nvSpPr>
        <p:spPr>
          <a:xfrm>
            <a:off x="1547664" y="3429000"/>
            <a:ext cx="144016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>
            <a:off x="1547664" y="3501008"/>
            <a:ext cx="144016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ローチャート : 論理積ゲート 29"/>
          <p:cNvSpPr/>
          <p:nvPr/>
        </p:nvSpPr>
        <p:spPr>
          <a:xfrm rot="5400000">
            <a:off x="2195736" y="3356992"/>
            <a:ext cx="144016" cy="144016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二等辺三角形 35"/>
          <p:cNvSpPr/>
          <p:nvPr/>
        </p:nvSpPr>
        <p:spPr>
          <a:xfrm rot="5400000">
            <a:off x="1871700" y="4905164"/>
            <a:ext cx="216024" cy="14401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コネクタ 36"/>
          <p:cNvCxnSpPr/>
          <p:nvPr/>
        </p:nvCxnSpPr>
        <p:spPr>
          <a:xfrm>
            <a:off x="1403648" y="5085184"/>
            <a:ext cx="504056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/>
          <p:cNvCxnSpPr/>
          <p:nvPr/>
        </p:nvCxnSpPr>
        <p:spPr>
          <a:xfrm>
            <a:off x="1547664" y="4941168"/>
            <a:ext cx="36004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2051720" y="3933056"/>
            <a:ext cx="72008" cy="108012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日付プレースホルダ 3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40" name="スライド番号プレースホルダ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31</a:t>
            </a:fld>
            <a:endParaRPr kumimoji="1" lang="ja-JP" altLang="en-US"/>
          </a:p>
        </p:txBody>
      </p:sp>
      <p:sp>
        <p:nvSpPr>
          <p:cNvPr id="42" name="フッター プレースホルダ 4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Step5 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ケーブル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0" y="1628800"/>
            <a:ext cx="4114800" cy="4525963"/>
          </a:xfrm>
        </p:spPr>
        <p:txBody>
          <a:bodyPr>
            <a:normAutofit/>
          </a:bodyPr>
          <a:lstStyle/>
          <a:p>
            <a:r>
              <a:rPr lang="ja-JP" altLang="en-US" sz="2400" dirty="0" smtClean="0"/>
              <a:t>電源、黒</a:t>
            </a:r>
            <a:r>
              <a:rPr lang="ja-JP" altLang="en-US" sz="2400" dirty="0" smtClean="0"/>
              <a:t>を</a:t>
            </a:r>
            <a:r>
              <a:rPr lang="en-US" altLang="ja-JP" sz="2400" dirty="0" smtClean="0"/>
              <a:t>i</a:t>
            </a:r>
            <a:r>
              <a:rPr lang="en-US" altLang="ja-JP" sz="2400" dirty="0" smtClean="0"/>
              <a:t>2</a:t>
            </a:r>
            <a:r>
              <a:rPr lang="en-US" altLang="ja-JP" sz="2400" dirty="0" smtClean="0"/>
              <a:t>,</a:t>
            </a:r>
            <a:r>
              <a:rPr lang="ja-JP" altLang="en-US" sz="2400" dirty="0" smtClean="0"/>
              <a:t>赤</a:t>
            </a:r>
            <a:r>
              <a:rPr lang="ja-JP" altLang="en-US" sz="2400" dirty="0" smtClean="0"/>
              <a:t>を</a:t>
            </a:r>
            <a:r>
              <a:rPr lang="en-US" altLang="ja-JP" sz="2400" dirty="0" smtClean="0"/>
              <a:t>i</a:t>
            </a:r>
            <a:r>
              <a:rPr lang="en-US" altLang="ja-JP" sz="2400" dirty="0" smtClean="0"/>
              <a:t>3</a:t>
            </a:r>
            <a:endParaRPr lang="en-US" altLang="ja-JP" sz="2400" dirty="0" smtClean="0"/>
          </a:p>
          <a:p>
            <a:r>
              <a:rPr lang="ja-JP" altLang="en-US" sz="2400" dirty="0" smtClean="0"/>
              <a:t>データ 白</a:t>
            </a:r>
            <a:r>
              <a:rPr lang="en-US" altLang="ja-JP" sz="2400" dirty="0" smtClean="0"/>
              <a:t>(D-)</a:t>
            </a:r>
            <a:r>
              <a:rPr lang="ja-JP" altLang="en-US" sz="2400" dirty="0" smtClean="0"/>
              <a:t>を</a:t>
            </a:r>
            <a:r>
              <a:rPr lang="en-US" altLang="ja-JP" sz="2400" dirty="0" smtClean="0"/>
              <a:t>h16, </a:t>
            </a:r>
            <a:r>
              <a:rPr lang="ja-JP" altLang="en-US" sz="2400" dirty="0" smtClean="0"/>
              <a:t>緑</a:t>
            </a:r>
            <a:r>
              <a:rPr lang="en-US" altLang="ja-JP" sz="2400" dirty="0" smtClean="0"/>
              <a:t>(D+)</a:t>
            </a:r>
            <a:r>
              <a:rPr lang="ja-JP" altLang="en-US" sz="2400" dirty="0" smtClean="0"/>
              <a:t>を</a:t>
            </a:r>
            <a:r>
              <a:rPr lang="en-US" altLang="ja-JP" sz="2400" dirty="0" smtClean="0"/>
              <a:t>h17</a:t>
            </a:r>
          </a:p>
          <a:p>
            <a:endParaRPr lang="en-US" altLang="ja-JP" sz="2400" dirty="0" smtClean="0"/>
          </a:p>
          <a:p>
            <a:endParaRPr lang="en-US" altLang="ja-JP" sz="2400" dirty="0" smtClean="0"/>
          </a:p>
        </p:txBody>
      </p:sp>
      <p:pic>
        <p:nvPicPr>
          <p:cNvPr id="4" name="Picture 2" descr="C:\Users\hideo\Desktop\img0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370237"/>
            <a:ext cx="2038350" cy="3074987"/>
          </a:xfrm>
          <a:prstGeom prst="rect">
            <a:avLst/>
          </a:prstGeom>
          <a:noFill/>
        </p:spPr>
      </p:pic>
      <p:grpSp>
        <p:nvGrpSpPr>
          <p:cNvPr id="5" name="グループ化 4"/>
          <p:cNvGrpSpPr/>
          <p:nvPr/>
        </p:nvGrpSpPr>
        <p:grpSpPr>
          <a:xfrm rot="5400000">
            <a:off x="2233603" y="2458755"/>
            <a:ext cx="428322" cy="360040"/>
            <a:chOff x="706904" y="4941168"/>
            <a:chExt cx="610626" cy="432048"/>
          </a:xfrm>
        </p:grpSpPr>
        <p:sp>
          <p:nvSpPr>
            <p:cNvPr id="6" name="弦 5"/>
            <p:cNvSpPr/>
            <p:nvPr/>
          </p:nvSpPr>
          <p:spPr>
            <a:xfrm rot="5400000">
              <a:off x="791580" y="4977172"/>
              <a:ext cx="432048" cy="360040"/>
            </a:xfrm>
            <a:prstGeom prst="chord">
              <a:avLst>
                <a:gd name="adj1" fmla="val 6090016"/>
                <a:gd name="adj2" fmla="val 154977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/>
          </p:nvSpPr>
          <p:spPr>
            <a:xfrm>
              <a:off x="8275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9799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1115616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706904" y="5082876"/>
              <a:ext cx="610626" cy="258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smtClean="0"/>
                <a:t>1  2  3</a:t>
              </a:r>
              <a:endParaRPr kumimoji="1" lang="ja-JP" altLang="en-US" sz="800" dirty="0"/>
            </a:p>
          </p:txBody>
        </p:sp>
      </p:grpSp>
      <p:cxnSp>
        <p:nvCxnSpPr>
          <p:cNvPr id="12" name="直線コネクタ 11"/>
          <p:cNvCxnSpPr/>
          <p:nvPr/>
        </p:nvCxnSpPr>
        <p:spPr>
          <a:xfrm>
            <a:off x="2771800" y="2636912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2771800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>
            <a:off x="1475656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1403648" y="2564904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2123728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2123728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2123728" y="3356992"/>
            <a:ext cx="288032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/>
          <p:nvPr/>
        </p:nvCxnSpPr>
        <p:spPr>
          <a:xfrm>
            <a:off x="2411760" y="2708920"/>
            <a:ext cx="72008" cy="5760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2483768" y="3284984"/>
            <a:ext cx="0" cy="12961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2771800" y="4221088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2771800" y="3429000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2771800" y="335699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2771800" y="3789040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1403648" y="3356992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1403648" y="4365104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1403648" y="4581128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円/楕円 27"/>
          <p:cNvSpPr/>
          <p:nvPr/>
        </p:nvSpPr>
        <p:spPr>
          <a:xfrm>
            <a:off x="1547664" y="3429000"/>
            <a:ext cx="144016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>
            <a:off x="1547664" y="3501008"/>
            <a:ext cx="144016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二等辺三角形 29"/>
          <p:cNvSpPr/>
          <p:nvPr/>
        </p:nvSpPr>
        <p:spPr>
          <a:xfrm rot="16200000">
            <a:off x="2663788" y="3825044"/>
            <a:ext cx="144016" cy="216024"/>
          </a:xfrm>
          <a:prstGeom prst="triangl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二等辺三角形 35"/>
          <p:cNvSpPr/>
          <p:nvPr/>
        </p:nvSpPr>
        <p:spPr>
          <a:xfrm rot="16200000">
            <a:off x="2663788" y="3897052"/>
            <a:ext cx="144016" cy="216024"/>
          </a:xfrm>
          <a:prstGeom prst="triangle">
            <a:avLst/>
          </a:prstGeom>
          <a:solidFill>
            <a:srgbClr val="92D05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二等辺三角形 36"/>
          <p:cNvSpPr/>
          <p:nvPr/>
        </p:nvSpPr>
        <p:spPr>
          <a:xfrm rot="16200000">
            <a:off x="2735796" y="2528900"/>
            <a:ext cx="144016" cy="216024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二等辺三角形 37"/>
          <p:cNvSpPr/>
          <p:nvPr/>
        </p:nvSpPr>
        <p:spPr>
          <a:xfrm rot="16200000">
            <a:off x="2735796" y="2600908"/>
            <a:ext cx="144016" cy="216024"/>
          </a:xfrm>
          <a:prstGeom prst="triangl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フローチャート : 論理積ゲート 38"/>
          <p:cNvSpPr/>
          <p:nvPr/>
        </p:nvSpPr>
        <p:spPr>
          <a:xfrm rot="5400000">
            <a:off x="2195736" y="3356992"/>
            <a:ext cx="144016" cy="144016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3059832" y="4005064"/>
            <a:ext cx="15841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角丸四角形 41"/>
          <p:cNvSpPr/>
          <p:nvPr/>
        </p:nvSpPr>
        <p:spPr>
          <a:xfrm>
            <a:off x="4788024" y="3645024"/>
            <a:ext cx="576064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角丸四角形 42"/>
          <p:cNvSpPr/>
          <p:nvPr/>
        </p:nvSpPr>
        <p:spPr>
          <a:xfrm>
            <a:off x="4860032" y="3717032"/>
            <a:ext cx="432048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4644008" y="4653136"/>
            <a:ext cx="939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+mj-ea"/>
                <a:ea typeface="+mj-ea"/>
              </a:rPr>
              <a:t>Android</a:t>
            </a:r>
            <a:r>
              <a:rPr kumimoji="1" lang="ja-JP" altLang="en-US" sz="1400" dirty="0" smtClean="0">
                <a:latin typeface="+mj-ea"/>
                <a:ea typeface="+mj-ea"/>
              </a:rPr>
              <a:t>へ</a:t>
            </a:r>
            <a:endParaRPr kumimoji="1" lang="ja-JP" altLang="en-US" sz="1400" dirty="0">
              <a:latin typeface="+mj-ea"/>
              <a:ea typeface="+mj-ea"/>
            </a:endParaRPr>
          </a:p>
        </p:txBody>
      </p:sp>
      <p:cxnSp>
        <p:nvCxnSpPr>
          <p:cNvPr id="46" name="直線矢印コネクタ 45"/>
          <p:cNvCxnSpPr/>
          <p:nvPr/>
        </p:nvCxnSpPr>
        <p:spPr>
          <a:xfrm>
            <a:off x="3059832" y="2708920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4067944" y="2492896"/>
            <a:ext cx="21602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3563888" y="2996952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+mj-ea"/>
                <a:ea typeface="+mj-ea"/>
              </a:rPr>
              <a:t>AC</a:t>
            </a:r>
            <a:r>
              <a:rPr kumimoji="1" lang="ja-JP" altLang="en-US" sz="1400" dirty="0" smtClean="0">
                <a:latin typeface="+mj-ea"/>
                <a:ea typeface="+mj-ea"/>
              </a:rPr>
              <a:t>アダプタへ</a:t>
            </a:r>
            <a:endParaRPr kumimoji="1" lang="ja-JP" altLang="en-US" sz="1400" dirty="0">
              <a:latin typeface="+mj-ea"/>
              <a:ea typeface="+mj-ea"/>
            </a:endParaRPr>
          </a:p>
        </p:txBody>
      </p:sp>
      <p:sp>
        <p:nvSpPr>
          <p:cNvPr id="45" name="日付プレースホルダ 4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49" name="スライド番号プレースホルダ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32</a:t>
            </a:fld>
            <a:endParaRPr kumimoji="1" lang="ja-JP" altLang="en-US"/>
          </a:p>
        </p:txBody>
      </p:sp>
      <p:sp>
        <p:nvSpPr>
          <p:cNvPr id="50" name="フッター プレースホルダ 4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完成図と写真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</p:txBody>
      </p:sp>
      <p:pic>
        <p:nvPicPr>
          <p:cNvPr id="9218" name="Picture 2" descr="C:\Users\hideo\Desktop\IMG_20120128_11254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3980297" y="2402548"/>
            <a:ext cx="4461794" cy="3346346"/>
          </a:xfrm>
          <a:prstGeom prst="rect">
            <a:avLst/>
          </a:prstGeom>
          <a:noFill/>
        </p:spPr>
      </p:pic>
      <p:pic>
        <p:nvPicPr>
          <p:cNvPr id="5" name="Picture 2" descr="C:\Users\hideo\Desktop\img00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2370237"/>
            <a:ext cx="2038350" cy="3074987"/>
          </a:xfrm>
          <a:prstGeom prst="rect">
            <a:avLst/>
          </a:prstGeom>
          <a:noFill/>
        </p:spPr>
      </p:pic>
      <p:grpSp>
        <p:nvGrpSpPr>
          <p:cNvPr id="6" name="グループ化 5"/>
          <p:cNvGrpSpPr/>
          <p:nvPr/>
        </p:nvGrpSpPr>
        <p:grpSpPr>
          <a:xfrm rot="5400000">
            <a:off x="2233603" y="2458755"/>
            <a:ext cx="428322" cy="360040"/>
            <a:chOff x="706904" y="4941168"/>
            <a:chExt cx="610626" cy="432048"/>
          </a:xfrm>
        </p:grpSpPr>
        <p:sp>
          <p:nvSpPr>
            <p:cNvPr id="7" name="弦 6"/>
            <p:cNvSpPr/>
            <p:nvPr/>
          </p:nvSpPr>
          <p:spPr>
            <a:xfrm rot="5400000">
              <a:off x="791580" y="4977172"/>
              <a:ext cx="432048" cy="360040"/>
            </a:xfrm>
            <a:prstGeom prst="chord">
              <a:avLst>
                <a:gd name="adj1" fmla="val 6090016"/>
                <a:gd name="adj2" fmla="val 154977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8275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9799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15616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706904" y="5082876"/>
              <a:ext cx="610626" cy="258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smtClean="0"/>
                <a:t>1  2  3</a:t>
              </a:r>
              <a:endParaRPr kumimoji="1" lang="ja-JP" altLang="en-US" sz="800" dirty="0"/>
            </a:p>
          </p:txBody>
        </p:sp>
      </p:grpSp>
      <p:cxnSp>
        <p:nvCxnSpPr>
          <p:cNvPr id="12" name="直線コネクタ 11"/>
          <p:cNvCxnSpPr/>
          <p:nvPr/>
        </p:nvCxnSpPr>
        <p:spPr>
          <a:xfrm>
            <a:off x="2771800" y="2636912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2771800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>
            <a:off x="1475656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/>
        </p:nvCxnSpPr>
        <p:spPr>
          <a:xfrm>
            <a:off x="1403648" y="2564904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/>
        </p:nvCxnSpPr>
        <p:spPr>
          <a:xfrm>
            <a:off x="2123728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>
            <a:off x="2123728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2123728" y="3356992"/>
            <a:ext cx="288032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コネクタ 18"/>
          <p:cNvCxnSpPr/>
          <p:nvPr/>
        </p:nvCxnSpPr>
        <p:spPr>
          <a:xfrm>
            <a:off x="2411760" y="2708920"/>
            <a:ext cx="72008" cy="5760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2483768" y="3284984"/>
            <a:ext cx="0" cy="12961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2771800" y="4221088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>
            <a:off x="2771800" y="3429000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/>
        </p:nvCxnSpPr>
        <p:spPr>
          <a:xfrm>
            <a:off x="2771800" y="335699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>
            <a:off x="2771800" y="3789040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1403648" y="3356992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1403648" y="4365104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1403648" y="4581128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円/楕円 27"/>
          <p:cNvSpPr/>
          <p:nvPr/>
        </p:nvSpPr>
        <p:spPr>
          <a:xfrm>
            <a:off x="1547664" y="3429000"/>
            <a:ext cx="144016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>
            <a:off x="1547664" y="3501008"/>
            <a:ext cx="144016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二等辺三角形 29"/>
          <p:cNvSpPr/>
          <p:nvPr/>
        </p:nvSpPr>
        <p:spPr>
          <a:xfrm rot="16200000">
            <a:off x="2663788" y="3825044"/>
            <a:ext cx="144016" cy="216024"/>
          </a:xfrm>
          <a:prstGeom prst="triangl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二等辺三角形 30"/>
          <p:cNvSpPr/>
          <p:nvPr/>
        </p:nvSpPr>
        <p:spPr>
          <a:xfrm rot="16200000">
            <a:off x="2663788" y="3897052"/>
            <a:ext cx="144016" cy="216024"/>
          </a:xfrm>
          <a:prstGeom prst="triangle">
            <a:avLst/>
          </a:prstGeom>
          <a:solidFill>
            <a:srgbClr val="92D05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二等辺三角形 31"/>
          <p:cNvSpPr/>
          <p:nvPr/>
        </p:nvSpPr>
        <p:spPr>
          <a:xfrm rot="16200000">
            <a:off x="2735796" y="2528900"/>
            <a:ext cx="144016" cy="216024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二等辺三角形 32"/>
          <p:cNvSpPr/>
          <p:nvPr/>
        </p:nvSpPr>
        <p:spPr>
          <a:xfrm rot="16200000">
            <a:off x="2735796" y="2600908"/>
            <a:ext cx="144016" cy="216024"/>
          </a:xfrm>
          <a:prstGeom prst="triangl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フローチャート : 論理積ゲート 33"/>
          <p:cNvSpPr/>
          <p:nvPr/>
        </p:nvSpPr>
        <p:spPr>
          <a:xfrm rot="5400000">
            <a:off x="2195736" y="3356992"/>
            <a:ext cx="144016" cy="144016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日付プレースホルダ 3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36" name="スライド番号プレースホルダ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33</a:t>
            </a:fld>
            <a:endParaRPr kumimoji="1" lang="ja-JP" altLang="en-US"/>
          </a:p>
        </p:txBody>
      </p:sp>
      <p:sp>
        <p:nvSpPr>
          <p:cNvPr id="37" name="フッター プレースホルダ 3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467544" y="908720"/>
          <a:ext cx="8018462" cy="5667375"/>
        </p:xfrm>
        <a:graphic>
          <a:graphicData uri="http://schemas.openxmlformats.org/presentationml/2006/ole">
            <p:oleObj spid="_x0000_s1028" name="Acrobat Document" r:id="rId3" imgW="8019048" imgH="5668166" progId="AcroExch.Document.7">
              <p:embed/>
            </p:oleObj>
          </a:graphicData>
        </a:graphic>
      </p:graphicFrame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回路図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34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part2</a:t>
            </a:r>
            <a:br>
              <a:rPr kumimoji="1" lang="en-US" altLang="ja-JP" dirty="0" smtClean="0"/>
            </a:b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との接続と動作確認</a:t>
            </a:r>
            <a:endParaRPr kumimoji="1" lang="ja-JP" altLang="en-US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　</a:t>
            </a:r>
            <a:endParaRPr kumimoji="1" lang="ja-JP" altLang="en-US" dirty="0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35</a:t>
            </a:fld>
            <a:endParaRPr kumimoji="1" lang="ja-JP" altLang="en-US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Step1 </a:t>
            </a:r>
            <a:r>
              <a:rPr lang="ja-JP" altLang="en-US" dirty="0" smtClean="0"/>
              <a:t>アプリのインストール</a:t>
            </a:r>
            <a:endParaRPr kumimoji="1" lang="ja-JP" altLang="en-US" dirty="0"/>
          </a:p>
        </p:txBody>
      </p:sp>
      <p:sp>
        <p:nvSpPr>
          <p:cNvPr id="5" name="コンテンツ プレースホル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Android Market</a:t>
            </a:r>
            <a:r>
              <a:rPr lang="ja-JP" altLang="en-US" dirty="0" smtClean="0"/>
              <a:t>からインストール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Microchip</a:t>
            </a:r>
            <a:r>
              <a:rPr lang="ja-JP" altLang="en-US" dirty="0" smtClean="0"/>
              <a:t>で検索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基本的なアクセサリデモ</a:t>
            </a:r>
            <a:r>
              <a:rPr lang="en-US" altLang="ja-JP" dirty="0" smtClean="0"/>
              <a:t>3.x</a:t>
            </a:r>
          </a:p>
          <a:p>
            <a:pPr lvl="2"/>
            <a:r>
              <a:rPr lang="ja-JP" altLang="en-US" dirty="0" smtClean="0"/>
              <a:t>基本的なアクセサリデモ</a:t>
            </a:r>
            <a:r>
              <a:rPr lang="en-US" altLang="ja-JP" dirty="0" smtClean="0"/>
              <a:t>2.3.x</a:t>
            </a:r>
            <a:r>
              <a:rPr lang="ja-JP" altLang="en-US" dirty="0" smtClean="0"/>
              <a:t>以降</a:t>
            </a:r>
            <a:endParaRPr lang="en-US" altLang="ja-JP" dirty="0" smtClean="0"/>
          </a:p>
          <a:p>
            <a:endParaRPr kumimoji="1" lang="ja-JP" altLang="en-US" dirty="0"/>
          </a:p>
        </p:txBody>
      </p:sp>
      <p:pic>
        <p:nvPicPr>
          <p:cNvPr id="47106" name="Picture 2" descr="C:\Users\hideo\Desktop\unname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9872" y="3789040"/>
            <a:ext cx="1512168" cy="2520280"/>
          </a:xfrm>
          <a:prstGeom prst="rect">
            <a:avLst/>
          </a:prstGeom>
          <a:noFill/>
        </p:spPr>
      </p:pic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36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Step2 AC</a:t>
            </a:r>
            <a:r>
              <a:rPr kumimoji="1" lang="ja-JP" altLang="en-US" dirty="0" smtClean="0"/>
              <a:t>アダプタに接続</a:t>
            </a:r>
            <a:endParaRPr kumimoji="1" lang="ja-JP" altLang="en-US" dirty="0"/>
          </a:p>
        </p:txBody>
      </p:sp>
      <p:pic>
        <p:nvPicPr>
          <p:cNvPr id="46082" name="Picture 2" descr="C:\Users\hideo\Desktop\OpenAccDemo dwork\新しいフォルダー\DSC_032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412776"/>
            <a:ext cx="6480720" cy="4860540"/>
          </a:xfrm>
          <a:prstGeom prst="rect">
            <a:avLst/>
          </a:prstGeom>
          <a:noFill/>
        </p:spPr>
      </p:pic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37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Step3 Android</a:t>
            </a:r>
            <a:r>
              <a:rPr kumimoji="1" lang="ja-JP" altLang="en-US" dirty="0" smtClean="0"/>
              <a:t>に接続</a:t>
            </a:r>
            <a:endParaRPr kumimoji="1" lang="ja-JP" altLang="en-US" dirty="0"/>
          </a:p>
        </p:txBody>
      </p:sp>
      <p:pic>
        <p:nvPicPr>
          <p:cNvPr id="47106" name="Picture 2" descr="C:\Users\hideo\Desktop\OpenAccDemo dwork\新しいフォルダー\DSC_032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268760"/>
            <a:ext cx="6720746" cy="5040560"/>
          </a:xfrm>
          <a:prstGeom prst="rect">
            <a:avLst/>
          </a:prstGeom>
          <a:noFill/>
        </p:spPr>
      </p:pic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38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Step4 LED</a:t>
            </a:r>
            <a:r>
              <a:rPr kumimoji="1" lang="ja-JP" altLang="en-US" dirty="0" smtClean="0"/>
              <a:t>を点灯</a:t>
            </a:r>
            <a:endParaRPr kumimoji="1" lang="ja-JP" altLang="en-US" dirty="0"/>
          </a:p>
        </p:txBody>
      </p:sp>
      <p:pic>
        <p:nvPicPr>
          <p:cNvPr id="48130" name="Picture 2" descr="C:\Users\hideo\Desktop\OpenAccDemo dwork\新しいフォルダー\DSC_032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340768"/>
            <a:ext cx="6552728" cy="4914546"/>
          </a:xfrm>
          <a:prstGeom prst="rect">
            <a:avLst/>
          </a:prstGeom>
          <a:noFill/>
        </p:spPr>
      </p:pic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39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最新</a:t>
            </a:r>
            <a:r>
              <a:rPr lang="ja-JP" altLang="en-US" dirty="0" smtClean="0"/>
              <a:t>リソース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ja-JP" altLang="en-US" dirty="0" smtClean="0"/>
              <a:t>このドキュメントを含む、最新のリソースは以下で管理しています</a:t>
            </a:r>
            <a:endParaRPr lang="en-US" altLang="ja-JP" dirty="0" smtClean="0">
              <a:hlinkClick r:id="rId2"/>
            </a:endParaRPr>
          </a:p>
          <a:p>
            <a:pPr lvl="1"/>
            <a:r>
              <a:rPr lang="en-US" altLang="ja-JP" dirty="0" smtClean="0"/>
              <a:t>https://github.com/magoroku15/OpenAccessoryDemo</a:t>
            </a:r>
          </a:p>
          <a:p>
            <a:pPr lvl="2"/>
            <a:r>
              <a:rPr kumimoji="1" lang="en-US" altLang="ja-JP" dirty="0" smtClean="0"/>
              <a:t>App Source </a:t>
            </a:r>
            <a:r>
              <a:rPr kumimoji="1" lang="en-US" altLang="ja-JP" dirty="0" err="1" smtClean="0"/>
              <a:t>CodeAndroid</a:t>
            </a:r>
            <a:r>
              <a:rPr kumimoji="1" lang="en-US" altLang="ja-JP" dirty="0" smtClean="0"/>
              <a:t> 	</a:t>
            </a:r>
            <a:r>
              <a:rPr kumimoji="1" lang="ja-JP" altLang="en-US" dirty="0" smtClean="0"/>
              <a:t>アプリのソースコード</a:t>
            </a:r>
            <a:endParaRPr kumimoji="1" lang="en-US" altLang="ja-JP" dirty="0" smtClean="0"/>
          </a:p>
          <a:p>
            <a:pPr lvl="2"/>
            <a:r>
              <a:rPr lang="en-US" altLang="ja-JP" dirty="0" smtClean="0"/>
              <a:t>Doc				</a:t>
            </a:r>
            <a:r>
              <a:rPr lang="ja-JP" altLang="en-US" dirty="0" smtClean="0"/>
              <a:t>ドキュメント類</a:t>
            </a:r>
            <a:endParaRPr lang="en-US" altLang="ja-JP" dirty="0" smtClean="0"/>
          </a:p>
          <a:p>
            <a:pPr lvl="2"/>
            <a:r>
              <a:rPr kumimoji="1" lang="en-US" altLang="ja-JP" dirty="0" smtClean="0"/>
              <a:t>Firmware			</a:t>
            </a:r>
            <a:r>
              <a:rPr lang="ja-JP" altLang="en-US" dirty="0" smtClean="0"/>
              <a:t>マイコンのソース・バイナリ</a:t>
            </a:r>
            <a:endParaRPr lang="en-US" altLang="ja-JP" dirty="0" smtClean="0"/>
          </a:p>
          <a:p>
            <a:r>
              <a:rPr lang="ja-JP" altLang="en-US" dirty="0" smtClean="0"/>
              <a:t>紹介する</a:t>
            </a:r>
            <a:r>
              <a:rPr lang="en-US" altLang="ja-JP" dirty="0" smtClean="0"/>
              <a:t>Microchip Technology Inc</a:t>
            </a:r>
            <a:r>
              <a:rPr lang="ja-JP" altLang="en-US" dirty="0" smtClean="0"/>
              <a:t>作成のアンドロイドアプリを</a:t>
            </a:r>
            <a:r>
              <a:rPr lang="en-US" altLang="ja-JP" dirty="0" smtClean="0"/>
              <a:t>Android Market</a:t>
            </a:r>
            <a:r>
              <a:rPr lang="ja-JP" altLang="en-US" dirty="0" smtClean="0"/>
              <a:t>からインストールしておいてください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Microchip</a:t>
            </a:r>
            <a:r>
              <a:rPr lang="ja-JP" altLang="en-US" dirty="0" smtClean="0"/>
              <a:t>で検索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基本的なアクセサリデモ</a:t>
            </a:r>
            <a:r>
              <a:rPr lang="en-US" altLang="ja-JP" dirty="0" smtClean="0"/>
              <a:t>3.x</a:t>
            </a:r>
          </a:p>
          <a:p>
            <a:pPr lvl="2"/>
            <a:r>
              <a:rPr lang="ja-JP" altLang="en-US" dirty="0" smtClean="0"/>
              <a:t>基本的なアクセサリデモ</a:t>
            </a:r>
            <a:r>
              <a:rPr lang="en-US" altLang="ja-JP" dirty="0" smtClean="0"/>
              <a:t>2.3.x</a:t>
            </a:r>
            <a:r>
              <a:rPr lang="ja-JP" altLang="en-US" dirty="0" smtClean="0"/>
              <a:t>以降</a:t>
            </a:r>
            <a:endParaRPr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Step5 </a:t>
            </a:r>
            <a:r>
              <a:rPr kumimoji="1" lang="ja-JP" altLang="en-US" dirty="0" smtClean="0"/>
              <a:t>スイッチ</a:t>
            </a:r>
            <a:r>
              <a:rPr kumimoji="1" lang="ja-JP" altLang="en-US" dirty="0" smtClean="0"/>
              <a:t>を操作</a:t>
            </a:r>
            <a:endParaRPr kumimoji="1" lang="ja-JP" altLang="en-US" dirty="0"/>
          </a:p>
        </p:txBody>
      </p:sp>
      <p:pic>
        <p:nvPicPr>
          <p:cNvPr id="49154" name="Picture 2" descr="C:\Users\hideo\Desktop\OpenAccDemo dwork\新しいフォルダー\DSC_032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412776"/>
            <a:ext cx="6552727" cy="4914545"/>
          </a:xfrm>
          <a:prstGeom prst="rect">
            <a:avLst/>
          </a:prstGeom>
          <a:noFill/>
        </p:spPr>
      </p:pic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40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Step6 </a:t>
            </a:r>
            <a:r>
              <a:rPr lang="ja-JP" altLang="en-US" dirty="0" smtClean="0"/>
              <a:t>ポテンションメータ</a:t>
            </a:r>
            <a:r>
              <a:rPr lang="ja-JP" altLang="en-US" dirty="0" smtClean="0"/>
              <a:t>を操作</a:t>
            </a:r>
            <a:endParaRPr kumimoji="1" lang="ja-JP" altLang="en-US" dirty="0"/>
          </a:p>
        </p:txBody>
      </p:sp>
      <p:pic>
        <p:nvPicPr>
          <p:cNvPr id="50178" name="Picture 2" descr="C:\Users\hideo\Desktop\OpenAccDemo dwork\新しいフォルダー\DSC_033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412776"/>
            <a:ext cx="6336704" cy="4752528"/>
          </a:xfrm>
          <a:prstGeom prst="rect">
            <a:avLst/>
          </a:prstGeom>
          <a:noFill/>
        </p:spPr>
      </p:pic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41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Part3</a:t>
            </a:r>
            <a:br>
              <a:rPr kumimoji="1" lang="en-US" altLang="ja-JP" dirty="0" smtClean="0"/>
            </a:br>
            <a:r>
              <a:rPr lang="en-US" altLang="ja-JP" dirty="0" smtClean="0"/>
              <a:t>USB</a:t>
            </a:r>
            <a:r>
              <a:rPr lang="ja-JP" altLang="en-US" dirty="0" smtClean="0"/>
              <a:t>と</a:t>
            </a:r>
            <a:r>
              <a:rPr lang="en-US" altLang="ja-JP" dirty="0" smtClean="0"/>
              <a:t>Open accessory</a:t>
            </a:r>
            <a:endParaRPr kumimoji="1" lang="ja-JP" altLang="en-US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　</a:t>
            </a:r>
            <a:endParaRPr kumimoji="1" lang="ja-JP" altLang="en-US" dirty="0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42</a:t>
            </a:fld>
            <a:endParaRPr kumimoji="1" lang="ja-JP" altLang="en-US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USB</a:t>
            </a:r>
            <a:r>
              <a:rPr lang="ja-JP" altLang="en-US" dirty="0" smtClean="0"/>
              <a:t>　ホスト・ディバイス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ja-JP" altLang="en-US" dirty="0" smtClean="0"/>
              <a:t>基本は高速のシリアル通信</a:t>
            </a:r>
            <a:endParaRPr lang="en-US" altLang="ja-JP" dirty="0" smtClean="0"/>
          </a:p>
          <a:p>
            <a:r>
              <a:rPr lang="ja-JP" altLang="en-US" dirty="0" smtClean="0"/>
              <a:t>４線式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通信はディファレンシャル </a:t>
            </a:r>
            <a:r>
              <a:rPr lang="en-US" altLang="ja-JP" dirty="0" smtClean="0"/>
              <a:t>D+,D-</a:t>
            </a:r>
          </a:p>
          <a:p>
            <a:pPr lvl="1"/>
            <a:r>
              <a:rPr lang="ja-JP" altLang="en-US" dirty="0" smtClean="0"/>
              <a:t>給電機能を持つ　</a:t>
            </a:r>
            <a:r>
              <a:rPr lang="en-US" altLang="ja-JP" dirty="0" smtClean="0"/>
              <a:t>5V, GND</a:t>
            </a:r>
          </a:p>
          <a:p>
            <a:r>
              <a:rPr lang="ja-JP" altLang="en-US" dirty="0" smtClean="0"/>
              <a:t>ホスト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一般的に</a:t>
            </a:r>
            <a:r>
              <a:rPr lang="en-US" altLang="ja-JP" dirty="0" smtClean="0"/>
              <a:t>PC</a:t>
            </a:r>
            <a:r>
              <a:rPr lang="ja-JP" altLang="en-US" dirty="0" smtClean="0"/>
              <a:t>側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マスタとして動作</a:t>
            </a:r>
            <a:endParaRPr lang="en-US" altLang="ja-JP" dirty="0"/>
          </a:p>
          <a:p>
            <a:pPr lvl="1"/>
            <a:r>
              <a:rPr lang="ja-JP" altLang="en-US" dirty="0" smtClean="0"/>
              <a:t>複数のディバイスを収容・管理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複雑なソフトウエアスタック</a:t>
            </a:r>
            <a:endParaRPr lang="en-US" altLang="ja-JP" dirty="0" smtClean="0"/>
          </a:p>
          <a:p>
            <a:r>
              <a:rPr kumimoji="1" lang="ja-JP" altLang="en-US" dirty="0" smtClean="0"/>
              <a:t>ディバイス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一般的に装置側、マウス、</a:t>
            </a:r>
            <a:r>
              <a:rPr lang="en-US" altLang="ja-JP" dirty="0" smtClean="0"/>
              <a:t>KBD</a:t>
            </a:r>
            <a:r>
              <a:rPr lang="ja-JP" altLang="en-US" dirty="0" smtClean="0"/>
              <a:t>、プリンタ、</a:t>
            </a:r>
            <a:r>
              <a:rPr lang="en-US" altLang="ja-JP" dirty="0" smtClean="0"/>
              <a:t>USB</a:t>
            </a:r>
            <a:r>
              <a:rPr lang="ja-JP" altLang="en-US" dirty="0" smtClean="0"/>
              <a:t>メモリ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スレーブとして動作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単純な機能</a:t>
            </a:r>
            <a:endParaRPr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43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　コネクタ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altLang="ja-JP" dirty="0" smtClean="0"/>
              <a:t>4</a:t>
            </a:r>
            <a:r>
              <a:rPr lang="ja-JP" altLang="en-US" dirty="0" smtClean="0"/>
              <a:t>線式 </a:t>
            </a:r>
            <a:r>
              <a:rPr lang="en-US" altLang="ja-JP" dirty="0" smtClean="0"/>
              <a:t>			1: +   2: D-   3: D+   4: -</a:t>
            </a:r>
          </a:p>
          <a:p>
            <a:pPr lvl="1"/>
            <a:r>
              <a:rPr lang="ja-JP" altLang="en-US" dirty="0" smtClean="0"/>
              <a:t>ホスト側 </a:t>
            </a:r>
            <a:r>
              <a:rPr lang="en-US" altLang="ja-JP" dirty="0" smtClean="0"/>
              <a:t>		Type A   </a:t>
            </a:r>
          </a:p>
          <a:p>
            <a:pPr lvl="1"/>
            <a:r>
              <a:rPr lang="ja-JP" altLang="en-US" dirty="0" smtClean="0"/>
              <a:t>ディバイス側 </a:t>
            </a:r>
            <a:r>
              <a:rPr lang="en-US" altLang="ja-JP" dirty="0" smtClean="0"/>
              <a:t>		Type B</a:t>
            </a:r>
          </a:p>
          <a:p>
            <a:r>
              <a:rPr lang="en-US" altLang="ja-JP" dirty="0" smtClean="0"/>
              <a:t>5</a:t>
            </a:r>
            <a:r>
              <a:rPr lang="ja-JP" altLang="en-US" dirty="0" smtClean="0"/>
              <a:t>線式</a:t>
            </a:r>
            <a:r>
              <a:rPr lang="en-US" altLang="ja-JP" dirty="0" smtClean="0"/>
              <a:t>			1: +   2: D-   3: D+   4: ID  5:  -</a:t>
            </a:r>
          </a:p>
          <a:p>
            <a:pPr lvl="1"/>
            <a:r>
              <a:rPr lang="ja-JP" altLang="en-US" dirty="0" smtClean="0"/>
              <a:t>ＩＤでホスト、ディバイスを判別</a:t>
            </a:r>
            <a:endParaRPr lang="en-US" altLang="ja-JP" dirty="0" smtClean="0"/>
          </a:p>
          <a:p>
            <a:endParaRPr lang="en-US" altLang="ja-JP" dirty="0" smtClean="0"/>
          </a:p>
          <a:p>
            <a:pPr>
              <a:buNone/>
            </a:pPr>
            <a:endParaRPr lang="en-US" altLang="ja-JP" dirty="0" smtClean="0"/>
          </a:p>
        </p:txBody>
      </p:sp>
      <p:pic>
        <p:nvPicPr>
          <p:cNvPr id="33796" name="Picture 4" descr="C:\Users\E31128\Pictures\271px-Types-usb_new_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62933" y="3861048"/>
            <a:ext cx="2581275" cy="2714625"/>
          </a:xfrm>
          <a:prstGeom prst="rect">
            <a:avLst/>
          </a:prstGeom>
          <a:noFill/>
        </p:spPr>
      </p:pic>
      <p:sp>
        <p:nvSpPr>
          <p:cNvPr id="7" name="テキスト ボックス 6"/>
          <p:cNvSpPr txBox="1"/>
          <p:nvPr/>
        </p:nvSpPr>
        <p:spPr>
          <a:xfrm>
            <a:off x="6516216" y="5949280"/>
            <a:ext cx="1056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smtClean="0"/>
              <a:t>Wikipedia</a:t>
            </a:r>
            <a:r>
              <a:rPr kumimoji="1" lang="ja-JP" altLang="en-US" sz="1200" dirty="0" smtClean="0"/>
              <a:t>より</a:t>
            </a:r>
            <a:endParaRPr kumimoji="1" lang="ja-JP" altLang="en-US" sz="1200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8" name="スライド番号プレースホル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44</a:t>
            </a:fld>
            <a:endParaRPr kumimoji="1" lang="ja-JP" altLang="en-US"/>
          </a:p>
        </p:txBody>
      </p:sp>
      <p:sp>
        <p:nvSpPr>
          <p:cNvPr id="9" name="フッター プレースホル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 smtClean="0"/>
              <a:t>https://github.com/magoroku15/OpenAccessoryDemo/blob/master/Doc/poorman's adk.pptx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での</a:t>
            </a:r>
            <a:r>
              <a:rPr lang="ja-JP" altLang="en-US" dirty="0" smtClean="0"/>
              <a:t>利用例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ja-JP" altLang="en-US" dirty="0" smtClean="0"/>
              <a:t>ホスト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システム側での対応は限定的、マウス対応</a:t>
            </a:r>
            <a:r>
              <a:rPr lang="en-US" altLang="ja-JP" dirty="0" smtClean="0"/>
              <a:t>(ICS)</a:t>
            </a:r>
            <a:r>
              <a:rPr lang="ja-JP" altLang="en-US" dirty="0" smtClean="0"/>
              <a:t>など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アプリ側で</a:t>
            </a:r>
            <a:r>
              <a:rPr lang="en-US" altLang="ja-JP" dirty="0" smtClean="0"/>
              <a:t>USB manager</a:t>
            </a:r>
            <a:r>
              <a:rPr lang="ja-JP" altLang="en-US" dirty="0" smtClean="0"/>
              <a:t>と連携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ドライバ相当の動作をアプリとして記述・配布</a:t>
            </a:r>
            <a:endParaRPr lang="en-US" altLang="ja-JP" dirty="0" smtClean="0"/>
          </a:p>
          <a:p>
            <a:r>
              <a:rPr lang="ja-JP" altLang="en-US" dirty="0" smtClean="0"/>
              <a:t>ディバイス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PC</a:t>
            </a:r>
            <a:r>
              <a:rPr lang="ja-JP" altLang="en-US" dirty="0" smtClean="0"/>
              <a:t>がホスト、</a:t>
            </a:r>
            <a:r>
              <a:rPr lang="en-US" altLang="ja-JP" dirty="0" smtClean="0"/>
              <a:t>Android</a:t>
            </a:r>
            <a:r>
              <a:rPr lang="ja-JP" altLang="en-US" dirty="0" smtClean="0"/>
              <a:t>がディバイス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ADB, Mass Storage</a:t>
            </a:r>
          </a:p>
          <a:p>
            <a:r>
              <a:rPr lang="en-US" altLang="ja-JP" dirty="0" smtClean="0"/>
              <a:t>Open Accessory</a:t>
            </a:r>
          </a:p>
          <a:p>
            <a:pPr lvl="1"/>
            <a:r>
              <a:rPr lang="en-US" altLang="ja-JP" dirty="0" smtClean="0"/>
              <a:t>PC</a:t>
            </a:r>
            <a:r>
              <a:rPr lang="ja-JP" altLang="en-US" dirty="0" smtClean="0"/>
              <a:t>がホスト、</a:t>
            </a:r>
            <a:r>
              <a:rPr lang="en-US" altLang="ja-JP" dirty="0" smtClean="0"/>
              <a:t>Android</a:t>
            </a:r>
            <a:r>
              <a:rPr lang="ja-JP" altLang="en-US" dirty="0" smtClean="0"/>
              <a:t>がディバイス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ADB</a:t>
            </a:r>
            <a:r>
              <a:rPr lang="ja-JP" altLang="en-US" dirty="0" smtClean="0"/>
              <a:t>に類似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システムが利用していたエンドポイントをアプリに開放</a:t>
            </a:r>
            <a:endParaRPr lang="en-US" altLang="ja-JP" dirty="0" smtClean="0"/>
          </a:p>
          <a:p>
            <a:pPr lvl="1">
              <a:buNone/>
            </a:pPr>
            <a:endParaRPr lang="en-US" altLang="ja-JP" dirty="0" smtClean="0"/>
          </a:p>
          <a:p>
            <a:pPr lvl="1"/>
            <a:endParaRPr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45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ADB</a:t>
            </a:r>
            <a:r>
              <a:rPr lang="ja-JP" altLang="en-US" dirty="0" smtClean="0"/>
              <a:t>のしくみ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ja-JP" dirty="0" smtClean="0"/>
              <a:t>Android:</a:t>
            </a:r>
            <a:r>
              <a:rPr lang="ja-JP" altLang="en-US" dirty="0" smtClean="0"/>
              <a:t>ドライバレイヤ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ADB</a:t>
            </a:r>
            <a:r>
              <a:rPr lang="ja-JP" altLang="en-US" dirty="0" smtClean="0"/>
              <a:t>用の</a:t>
            </a:r>
            <a:r>
              <a:rPr lang="en-US" altLang="ja-JP" dirty="0" smtClean="0"/>
              <a:t>Vid, Pid</a:t>
            </a:r>
            <a:r>
              <a:rPr lang="ja-JP" altLang="en-US" dirty="0" smtClean="0"/>
              <a:t>を登録してエンドポイントを作成</a:t>
            </a:r>
            <a:endParaRPr lang="en-US" altLang="ja-JP" dirty="0" smtClean="0"/>
          </a:p>
          <a:p>
            <a:r>
              <a:rPr lang="en-US" altLang="ja-JP" dirty="0" smtClean="0"/>
              <a:t>Android:</a:t>
            </a:r>
            <a:r>
              <a:rPr lang="ja-JP" altLang="en-US" dirty="0" smtClean="0"/>
              <a:t>アプリレイヤ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システム起動時に</a:t>
            </a:r>
            <a:r>
              <a:rPr lang="en-US" altLang="ja-JP" dirty="0" smtClean="0"/>
              <a:t>adbd</a:t>
            </a:r>
            <a:r>
              <a:rPr lang="ja-JP" altLang="en-US" dirty="0" smtClean="0"/>
              <a:t>コマンドを起動</a:t>
            </a:r>
            <a:endParaRPr lang="en-US" altLang="ja-JP" dirty="0"/>
          </a:p>
          <a:p>
            <a:r>
              <a:rPr lang="en-US" altLang="ja-JP" dirty="0" smtClean="0"/>
              <a:t>PC</a:t>
            </a:r>
            <a:r>
              <a:rPr lang="ja-JP" altLang="en-US" dirty="0" smtClean="0"/>
              <a:t>に接続すると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特定の</a:t>
            </a:r>
            <a:r>
              <a:rPr lang="en-US" altLang="ja-JP" dirty="0" err="1" smtClean="0"/>
              <a:t>Vid</a:t>
            </a:r>
            <a:r>
              <a:rPr lang="en-US" altLang="ja-JP" dirty="0" smtClean="0"/>
              <a:t>, </a:t>
            </a:r>
            <a:r>
              <a:rPr lang="en-US" altLang="ja-JP" dirty="0" err="1" smtClean="0"/>
              <a:t>Pid</a:t>
            </a:r>
            <a:r>
              <a:rPr lang="ja-JP" altLang="en-US" dirty="0" smtClean="0"/>
              <a:t>を示し、</a:t>
            </a:r>
            <a:r>
              <a:rPr lang="en-US" altLang="ja-JP" dirty="0" smtClean="0"/>
              <a:t>ADB</a:t>
            </a:r>
            <a:r>
              <a:rPr lang="ja-JP" altLang="en-US" dirty="0" smtClean="0"/>
              <a:t>の接続を</a:t>
            </a:r>
            <a:r>
              <a:rPr lang="en-US" altLang="ja-JP" dirty="0" smtClean="0"/>
              <a:t>PC</a:t>
            </a:r>
            <a:r>
              <a:rPr lang="ja-JP" altLang="en-US" dirty="0" smtClean="0"/>
              <a:t>側が認識</a:t>
            </a:r>
            <a:endParaRPr lang="en-US" altLang="ja-JP" dirty="0"/>
          </a:p>
          <a:p>
            <a:pPr lvl="1"/>
            <a:r>
              <a:rPr lang="ja-JP" altLang="en-US" dirty="0" smtClean="0"/>
              <a:t>専用</a:t>
            </a:r>
            <a:r>
              <a:rPr lang="en-US" altLang="ja-JP" dirty="0" smtClean="0"/>
              <a:t>Endpoint</a:t>
            </a:r>
            <a:r>
              <a:rPr lang="ja-JP" altLang="en-US" dirty="0" smtClean="0"/>
              <a:t>がみえるのでこれを</a:t>
            </a:r>
            <a:r>
              <a:rPr lang="en-US" altLang="ja-JP" dirty="0" err="1" smtClean="0"/>
              <a:t>adb</a:t>
            </a:r>
            <a:r>
              <a:rPr lang="ja-JP" altLang="en-US" dirty="0" smtClean="0"/>
              <a:t>コマンドが握る</a:t>
            </a:r>
            <a:endParaRPr lang="en-US" altLang="ja-JP" dirty="0" smtClean="0"/>
          </a:p>
          <a:p>
            <a:pPr lvl="1">
              <a:buNone/>
            </a:pPr>
            <a:r>
              <a:rPr lang="en-US" altLang="ja-JP" sz="1900" dirty="0" smtClean="0"/>
              <a:t>PC </a:t>
            </a:r>
            <a:r>
              <a:rPr lang="en-US" altLang="ja-JP" sz="1900" dirty="0" err="1" smtClean="0"/>
              <a:t>adb</a:t>
            </a:r>
            <a:r>
              <a:rPr lang="ja-JP" altLang="en-US" sz="1900" dirty="0" smtClean="0"/>
              <a:t>コマンド⇔</a:t>
            </a:r>
            <a:r>
              <a:rPr lang="en-US" altLang="ja-JP" sz="1900" dirty="0" smtClean="0"/>
              <a:t>PC </a:t>
            </a:r>
            <a:r>
              <a:rPr lang="ja-JP" altLang="en-US" sz="1900" dirty="0" smtClean="0"/>
              <a:t>バルク転送⇔</a:t>
            </a:r>
            <a:r>
              <a:rPr lang="en-US" altLang="ja-JP" sz="1900" dirty="0" smtClean="0"/>
              <a:t>Android </a:t>
            </a:r>
            <a:r>
              <a:rPr lang="ja-JP" altLang="en-US" sz="1900" dirty="0" smtClean="0"/>
              <a:t>バルク転送 ⇔ </a:t>
            </a:r>
            <a:r>
              <a:rPr lang="en-US" altLang="ja-JP" sz="1900" dirty="0" smtClean="0"/>
              <a:t>/dev/</a:t>
            </a:r>
            <a:r>
              <a:rPr lang="en-US" altLang="ja-JP" sz="1900" dirty="0" err="1" smtClean="0"/>
              <a:t>adb</a:t>
            </a:r>
            <a:r>
              <a:rPr lang="en-US" altLang="ja-JP" sz="1900" dirty="0" smtClean="0"/>
              <a:t> </a:t>
            </a:r>
            <a:r>
              <a:rPr lang="ja-JP" altLang="en-US" sz="1900" dirty="0" smtClean="0"/>
              <a:t>⇔ </a:t>
            </a:r>
            <a:r>
              <a:rPr lang="en-US" altLang="ja-JP" sz="1900" dirty="0" err="1" smtClean="0"/>
              <a:t>adbd</a:t>
            </a:r>
            <a:endParaRPr lang="en-US" altLang="ja-JP" sz="1900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46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ADB</a:t>
            </a:r>
            <a:r>
              <a:rPr kumimoji="1" lang="ja-JP" altLang="en-US" dirty="0" smtClean="0"/>
              <a:t>の構成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56792"/>
          </a:xfrm>
        </p:spPr>
        <p:txBody>
          <a:bodyPr/>
          <a:lstStyle/>
          <a:p>
            <a:r>
              <a:rPr lang="en-US" altLang="ja-JP" dirty="0" smtClean="0"/>
              <a:t> $</a:t>
            </a:r>
            <a:r>
              <a:rPr lang="en-US" altLang="ja-JP" dirty="0" err="1" smtClean="0"/>
              <a:t>adb</a:t>
            </a:r>
            <a:r>
              <a:rPr lang="en-US" altLang="ja-JP" dirty="0" smtClean="0"/>
              <a:t> shell</a:t>
            </a:r>
            <a:r>
              <a:rPr lang="ja-JP" altLang="en-US" dirty="0" smtClean="0"/>
              <a:t>を実行した場合のデータパス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2771800" y="3501008"/>
            <a:ext cx="129614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2000" dirty="0" err="1" smtClean="0"/>
              <a:t>adbd</a:t>
            </a:r>
            <a:endParaRPr kumimoji="1" lang="ja-JP" altLang="en-US" sz="2000" dirty="0"/>
          </a:p>
        </p:txBody>
      </p:sp>
      <p:sp>
        <p:nvSpPr>
          <p:cNvPr id="6" name="角丸四角形 5"/>
          <p:cNvSpPr/>
          <p:nvPr/>
        </p:nvSpPr>
        <p:spPr>
          <a:xfrm>
            <a:off x="1403648" y="4365104"/>
            <a:ext cx="2664296" cy="1152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ja-JP" sz="2000" dirty="0" smtClean="0"/>
              <a:t>Linux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403648" y="299695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Android</a:t>
            </a:r>
            <a:r>
              <a:rPr lang="ja-JP" altLang="en-US" dirty="0" smtClean="0"/>
              <a:t>側　</a:t>
            </a:r>
            <a:r>
              <a:rPr lang="en-US" altLang="ja-JP" dirty="0" smtClean="0"/>
              <a:t>USB</a:t>
            </a:r>
            <a:r>
              <a:rPr lang="ja-JP" altLang="en-US" dirty="0" smtClean="0"/>
              <a:t>ディバイス</a:t>
            </a:r>
            <a:endParaRPr kumimoji="1" lang="ja-JP" altLang="en-US" dirty="0"/>
          </a:p>
        </p:txBody>
      </p:sp>
      <p:sp>
        <p:nvSpPr>
          <p:cNvPr id="9" name="角丸四角形 8"/>
          <p:cNvSpPr/>
          <p:nvPr/>
        </p:nvSpPr>
        <p:spPr>
          <a:xfrm>
            <a:off x="1403648" y="5589240"/>
            <a:ext cx="2664296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smtClean="0"/>
              <a:t>USB</a:t>
            </a:r>
            <a:r>
              <a:rPr lang="ja-JP" altLang="en-US" sz="2000" dirty="0" smtClean="0"/>
              <a:t>コントローラ</a:t>
            </a:r>
            <a:endParaRPr lang="en-US" altLang="ja-JP" sz="2000" dirty="0" smtClean="0"/>
          </a:p>
        </p:txBody>
      </p:sp>
      <p:sp>
        <p:nvSpPr>
          <p:cNvPr id="22" name="角丸四角形 21"/>
          <p:cNvSpPr/>
          <p:nvPr/>
        </p:nvSpPr>
        <p:spPr>
          <a:xfrm>
            <a:off x="1907704" y="4941168"/>
            <a:ext cx="2016224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USB</a:t>
            </a:r>
            <a:r>
              <a:rPr lang="ja-JP" altLang="en-US" dirty="0" smtClean="0"/>
              <a:t>ガジェット</a:t>
            </a:r>
            <a:endParaRPr lang="en-US" altLang="ja-JP" dirty="0" smtClean="0"/>
          </a:p>
          <a:p>
            <a:pPr algn="ctr"/>
            <a:r>
              <a:rPr kumimoji="1" lang="ja-JP" altLang="en-US" dirty="0" smtClean="0"/>
              <a:t>ドライバ</a:t>
            </a:r>
            <a:endParaRPr kumimoji="1" lang="ja-JP" altLang="en-US" dirty="0"/>
          </a:p>
        </p:txBody>
      </p:sp>
      <p:sp>
        <p:nvSpPr>
          <p:cNvPr id="23" name="左右矢印 22"/>
          <p:cNvSpPr/>
          <p:nvPr/>
        </p:nvSpPr>
        <p:spPr>
          <a:xfrm>
            <a:off x="4211960" y="5589240"/>
            <a:ext cx="792088" cy="43204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下矢印 23"/>
          <p:cNvSpPr/>
          <p:nvPr/>
        </p:nvSpPr>
        <p:spPr>
          <a:xfrm>
            <a:off x="3059831" y="4229472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下矢印 24"/>
          <p:cNvSpPr/>
          <p:nvPr/>
        </p:nvSpPr>
        <p:spPr>
          <a:xfrm rot="10800000">
            <a:off x="3491880" y="4157464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2758155" y="3820978"/>
            <a:ext cx="8057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 err="1" smtClean="0"/>
              <a:t>EPout</a:t>
            </a:r>
            <a:endParaRPr kumimoji="1" lang="ja-JP" altLang="en-US" sz="2000" b="1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3491880" y="3820978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 err="1" smtClean="0"/>
              <a:t>EPin</a:t>
            </a:r>
            <a:endParaRPr kumimoji="1" lang="ja-JP" altLang="en-US" sz="2000" b="1" dirty="0"/>
          </a:p>
        </p:txBody>
      </p:sp>
      <p:grpSp>
        <p:nvGrpSpPr>
          <p:cNvPr id="36" name="グループ化 35"/>
          <p:cNvGrpSpPr/>
          <p:nvPr/>
        </p:nvGrpSpPr>
        <p:grpSpPr>
          <a:xfrm>
            <a:off x="5004048" y="2996952"/>
            <a:ext cx="3600400" cy="3024336"/>
            <a:chOff x="5004048" y="2996952"/>
            <a:chExt cx="3600400" cy="3024336"/>
          </a:xfrm>
        </p:grpSpPr>
        <p:sp>
          <p:nvSpPr>
            <p:cNvPr id="8" name="テキスト ボックス 7"/>
            <p:cNvSpPr txBox="1"/>
            <p:nvPr/>
          </p:nvSpPr>
          <p:spPr>
            <a:xfrm>
              <a:off x="5907926" y="2996952"/>
              <a:ext cx="17604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PC</a:t>
              </a:r>
              <a:r>
                <a:rPr kumimoji="1" lang="ja-JP" altLang="en-US" dirty="0" smtClean="0"/>
                <a:t>側　</a:t>
              </a:r>
              <a:r>
                <a:rPr kumimoji="1" lang="en-US" altLang="ja-JP" dirty="0" smtClean="0"/>
                <a:t>USB</a:t>
              </a:r>
              <a:r>
                <a:rPr kumimoji="1" lang="ja-JP" altLang="en-US" dirty="0" smtClean="0"/>
                <a:t>ホスト</a:t>
              </a:r>
              <a:endParaRPr kumimoji="1" lang="ja-JP" altLang="en-US" dirty="0"/>
            </a:p>
          </p:txBody>
        </p:sp>
        <p:sp>
          <p:nvSpPr>
            <p:cNvPr id="10" name="角丸四角形 9"/>
            <p:cNvSpPr/>
            <p:nvPr/>
          </p:nvSpPr>
          <p:spPr>
            <a:xfrm>
              <a:off x="5076056" y="4365104"/>
              <a:ext cx="3528392" cy="11521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ja-JP" dirty="0" smtClean="0"/>
                <a:t>Win/Linux/Mac</a:t>
              </a:r>
            </a:p>
          </p:txBody>
        </p:sp>
        <p:sp>
          <p:nvSpPr>
            <p:cNvPr id="11" name="角丸四角形 10"/>
            <p:cNvSpPr/>
            <p:nvPr/>
          </p:nvSpPr>
          <p:spPr>
            <a:xfrm>
              <a:off x="5076056" y="3501008"/>
              <a:ext cx="1656184" cy="6480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ja-JP" dirty="0" err="1" smtClean="0"/>
                <a:t>adbserver</a:t>
              </a:r>
              <a:endParaRPr lang="en-US" altLang="ja-JP" dirty="0" smtClean="0"/>
            </a:p>
          </p:txBody>
        </p:sp>
        <p:sp>
          <p:nvSpPr>
            <p:cNvPr id="12" name="角丸四角形 11"/>
            <p:cNvSpPr/>
            <p:nvPr/>
          </p:nvSpPr>
          <p:spPr>
            <a:xfrm>
              <a:off x="5364088" y="4869160"/>
              <a:ext cx="2016224" cy="4320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/>
                <a:t>USB</a:t>
              </a:r>
              <a:r>
                <a:rPr kumimoji="1" lang="ja-JP" altLang="en-US" dirty="0" smtClean="0"/>
                <a:t>　低位ドライバ</a:t>
              </a:r>
              <a:endParaRPr kumimoji="1" lang="ja-JP" altLang="en-US" dirty="0"/>
            </a:p>
          </p:txBody>
        </p:sp>
        <p:sp>
          <p:nvSpPr>
            <p:cNvPr id="15" name="角丸四角形 14"/>
            <p:cNvSpPr/>
            <p:nvPr/>
          </p:nvSpPr>
          <p:spPr>
            <a:xfrm>
              <a:off x="7164288" y="3501008"/>
              <a:ext cx="1440160" cy="6480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ja-JP" dirty="0" err="1" smtClean="0"/>
                <a:t>adb</a:t>
              </a:r>
              <a:r>
                <a:rPr lang="en-US" altLang="ja-JP" dirty="0" smtClean="0"/>
                <a:t> shell</a:t>
              </a:r>
            </a:p>
          </p:txBody>
        </p:sp>
        <p:sp>
          <p:nvSpPr>
            <p:cNvPr id="16" name="下矢印 15"/>
            <p:cNvSpPr/>
            <p:nvPr/>
          </p:nvSpPr>
          <p:spPr>
            <a:xfrm>
              <a:off x="5292080" y="4077072"/>
              <a:ext cx="432048" cy="432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下矢印 16"/>
            <p:cNvSpPr/>
            <p:nvPr/>
          </p:nvSpPr>
          <p:spPr>
            <a:xfrm rot="10800000">
              <a:off x="5724129" y="4005064"/>
              <a:ext cx="432048" cy="432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5220072" y="5085184"/>
              <a:ext cx="9444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b="1" dirty="0" err="1" smtClean="0"/>
                <a:t>Vid:Pid</a:t>
              </a:r>
              <a:endParaRPr kumimoji="1" lang="ja-JP" altLang="en-US" sz="2000" b="1" dirty="0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6013901" y="3789040"/>
              <a:ext cx="6463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b="1" dirty="0" err="1" smtClean="0"/>
                <a:t>EPin</a:t>
              </a:r>
              <a:endParaRPr kumimoji="1" lang="ja-JP" altLang="en-US" sz="2000" b="1" dirty="0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5004048" y="3789040"/>
              <a:ext cx="8057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b="1" dirty="0" err="1" smtClean="0"/>
                <a:t>EPout</a:t>
              </a:r>
              <a:endParaRPr kumimoji="1" lang="ja-JP" altLang="en-US" sz="2000" b="1" dirty="0"/>
            </a:p>
          </p:txBody>
        </p:sp>
        <p:sp>
          <p:nvSpPr>
            <p:cNvPr id="21" name="角丸四角形 20"/>
            <p:cNvSpPr/>
            <p:nvPr/>
          </p:nvSpPr>
          <p:spPr>
            <a:xfrm>
              <a:off x="5076056" y="5589240"/>
              <a:ext cx="3528392" cy="4320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000" dirty="0" smtClean="0"/>
                <a:t>USB</a:t>
              </a:r>
              <a:r>
                <a:rPr lang="ja-JP" altLang="en-US" sz="2000" dirty="0" smtClean="0"/>
                <a:t>コントローラ</a:t>
              </a:r>
              <a:endParaRPr lang="en-US" altLang="ja-JP" sz="2000" dirty="0" smtClean="0"/>
            </a:p>
          </p:txBody>
        </p:sp>
        <p:sp>
          <p:nvSpPr>
            <p:cNvPr id="28" name="左右矢印 27"/>
            <p:cNvSpPr/>
            <p:nvPr/>
          </p:nvSpPr>
          <p:spPr>
            <a:xfrm>
              <a:off x="6732240" y="3717032"/>
              <a:ext cx="432048" cy="288032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角丸四角形 28"/>
          <p:cNvSpPr/>
          <p:nvPr/>
        </p:nvSpPr>
        <p:spPr>
          <a:xfrm>
            <a:off x="1403648" y="3501008"/>
            <a:ext cx="93610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2000" dirty="0" smtClean="0"/>
              <a:t>shell</a:t>
            </a:r>
            <a:endParaRPr kumimoji="1" lang="ja-JP" altLang="en-US" sz="2000" dirty="0"/>
          </a:p>
        </p:txBody>
      </p:sp>
      <p:sp>
        <p:nvSpPr>
          <p:cNvPr id="30" name="左右矢印 29"/>
          <p:cNvSpPr/>
          <p:nvPr/>
        </p:nvSpPr>
        <p:spPr>
          <a:xfrm>
            <a:off x="2339752" y="3645024"/>
            <a:ext cx="432048" cy="2880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左中かっこ 30"/>
          <p:cNvSpPr/>
          <p:nvPr/>
        </p:nvSpPr>
        <p:spPr>
          <a:xfrm>
            <a:off x="899592" y="3573016"/>
            <a:ext cx="288032" cy="187220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251520" y="4365104"/>
            <a:ext cx="493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SW</a:t>
            </a:r>
            <a:endParaRPr kumimoji="1" lang="ja-JP" altLang="en-US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251520" y="5651956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H</a:t>
            </a:r>
            <a:r>
              <a:rPr kumimoji="1" lang="en-US" altLang="ja-JP" dirty="0" smtClean="0"/>
              <a:t>W</a:t>
            </a:r>
            <a:endParaRPr kumimoji="1" lang="ja-JP" altLang="en-US" dirty="0"/>
          </a:p>
        </p:txBody>
      </p:sp>
      <p:sp>
        <p:nvSpPr>
          <p:cNvPr id="35" name="左中かっこ 34"/>
          <p:cNvSpPr/>
          <p:nvPr/>
        </p:nvSpPr>
        <p:spPr>
          <a:xfrm>
            <a:off x="899592" y="5589240"/>
            <a:ext cx="288032" cy="4236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日付プレースホルダ 3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37" name="スライド番号プレースホルダ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47</a:t>
            </a:fld>
            <a:endParaRPr kumimoji="1" lang="ja-JP" altLang="en-US"/>
          </a:p>
        </p:txBody>
      </p:sp>
      <p:sp>
        <p:nvSpPr>
          <p:cNvPr id="38" name="フッター プレースホルダ 3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ADB</a:t>
            </a:r>
            <a:r>
              <a:rPr lang="ja-JP" altLang="en-US" dirty="0" smtClean="0"/>
              <a:t>の</a:t>
            </a:r>
            <a:r>
              <a:rPr lang="en-US" altLang="ja-JP" dirty="0" smtClean="0"/>
              <a:t>ID</a:t>
            </a:r>
            <a:r>
              <a:rPr lang="ja-JP" altLang="en-US" dirty="0" smtClean="0"/>
              <a:t>定義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 smtClean="0"/>
              <a:t>C:\Program Files\Android\android-</a:t>
            </a:r>
            <a:r>
              <a:rPr lang="en-US" altLang="ja-JP" sz="2400" dirty="0" err="1" smtClean="0"/>
              <a:t>sdk</a:t>
            </a:r>
            <a:r>
              <a:rPr lang="en-US" altLang="ja-JP" sz="2400" dirty="0" smtClean="0"/>
              <a:t>-windows\</a:t>
            </a:r>
          </a:p>
          <a:p>
            <a:pPr>
              <a:buNone/>
            </a:pPr>
            <a:r>
              <a:rPr lang="en-US" altLang="ja-JP" sz="2400" dirty="0" smtClean="0"/>
              <a:t>		extras\</a:t>
            </a:r>
            <a:r>
              <a:rPr lang="en-US" altLang="ja-JP" sz="2400" dirty="0" err="1" smtClean="0"/>
              <a:t>google</a:t>
            </a:r>
            <a:r>
              <a:rPr lang="en-US" altLang="ja-JP" sz="2400" dirty="0" smtClean="0"/>
              <a:t>\</a:t>
            </a:r>
            <a:r>
              <a:rPr lang="en-US" altLang="ja-JP" sz="2400" dirty="0" err="1" smtClean="0"/>
              <a:t>usb_driver</a:t>
            </a:r>
            <a:r>
              <a:rPr lang="en-US" altLang="ja-JP" sz="2400" dirty="0" smtClean="0"/>
              <a:t>\android_winusb.inf</a:t>
            </a:r>
          </a:p>
          <a:p>
            <a:pPr>
              <a:buNone/>
            </a:pPr>
            <a:endParaRPr lang="en-US" altLang="ja-JP" sz="2400" dirty="0" smtClean="0"/>
          </a:p>
          <a:p>
            <a:pPr>
              <a:buNone/>
            </a:pPr>
            <a:r>
              <a:rPr lang="en-US" altLang="ja-JP" sz="1800" dirty="0" smtClean="0"/>
              <a:t>[Google.NTx86]</a:t>
            </a:r>
          </a:p>
          <a:p>
            <a:pPr>
              <a:buNone/>
            </a:pPr>
            <a:r>
              <a:rPr lang="en-US" altLang="ja-JP" sz="1800" dirty="0" smtClean="0"/>
              <a:t>; HTC Dream</a:t>
            </a:r>
          </a:p>
          <a:p>
            <a:pPr>
              <a:buNone/>
            </a:pPr>
            <a:r>
              <a:rPr lang="en-US" altLang="ja-JP" sz="1800" dirty="0" smtClean="0"/>
              <a:t>%</a:t>
            </a:r>
            <a:r>
              <a:rPr lang="en-US" altLang="ja-JP" sz="1800" dirty="0" err="1" smtClean="0"/>
              <a:t>SingleAdbInterface</a:t>
            </a:r>
            <a:r>
              <a:rPr lang="en-US" altLang="ja-JP" sz="1800" dirty="0" smtClean="0"/>
              <a:t>%        = </a:t>
            </a:r>
            <a:r>
              <a:rPr lang="en-US" altLang="ja-JP" sz="1800" dirty="0" err="1" smtClean="0"/>
              <a:t>USB_Install</a:t>
            </a:r>
            <a:r>
              <a:rPr lang="en-US" altLang="ja-JP" sz="1800" dirty="0" smtClean="0"/>
              <a:t>, USB\VID_0BB4&amp;PID_0C01</a:t>
            </a:r>
          </a:p>
          <a:p>
            <a:pPr>
              <a:buNone/>
            </a:pPr>
            <a:r>
              <a:rPr lang="en-US" altLang="ja-JP" sz="1800" dirty="0" smtClean="0"/>
              <a:t>%</a:t>
            </a:r>
            <a:r>
              <a:rPr lang="en-US" altLang="ja-JP" sz="1800" dirty="0" err="1" smtClean="0"/>
              <a:t>CompositeAdbInterface</a:t>
            </a:r>
            <a:r>
              <a:rPr lang="en-US" altLang="ja-JP" sz="1800" dirty="0" smtClean="0"/>
              <a:t>%     = </a:t>
            </a:r>
            <a:r>
              <a:rPr lang="en-US" altLang="ja-JP" sz="1800" dirty="0" err="1" smtClean="0"/>
              <a:t>USB_Install</a:t>
            </a:r>
            <a:r>
              <a:rPr lang="en-US" altLang="ja-JP" sz="1800" dirty="0" smtClean="0"/>
              <a:t>, USB\VID_0BB4&amp;PID_0C02&amp;MI_01</a:t>
            </a:r>
          </a:p>
          <a:p>
            <a:pPr>
              <a:buNone/>
            </a:pPr>
            <a:r>
              <a:rPr lang="en-US" altLang="ja-JP" sz="1800" dirty="0" smtClean="0"/>
              <a:t>%</a:t>
            </a:r>
            <a:r>
              <a:rPr lang="en-US" altLang="ja-JP" sz="1800" dirty="0" err="1" smtClean="0"/>
              <a:t>SingleBootLoaderInterface</a:t>
            </a:r>
            <a:r>
              <a:rPr lang="en-US" altLang="ja-JP" sz="1800" dirty="0" smtClean="0"/>
              <a:t>% = </a:t>
            </a:r>
            <a:r>
              <a:rPr lang="en-US" altLang="ja-JP" sz="1800" dirty="0" err="1" smtClean="0"/>
              <a:t>USB_Install</a:t>
            </a:r>
            <a:r>
              <a:rPr lang="en-US" altLang="ja-JP" sz="1800" dirty="0" smtClean="0"/>
              <a:t>, USB\VID_0BB4&amp;PID_0FFF</a:t>
            </a:r>
          </a:p>
          <a:p>
            <a:pPr>
              <a:buNone/>
            </a:pPr>
            <a:r>
              <a:rPr lang="en-US" altLang="ja-JP" sz="1800" dirty="0" smtClean="0"/>
              <a:t>; HTC Magic</a:t>
            </a:r>
          </a:p>
          <a:p>
            <a:pPr>
              <a:buNone/>
            </a:pPr>
            <a:r>
              <a:rPr lang="en-US" altLang="ja-JP" sz="1800" dirty="0" smtClean="0"/>
              <a:t>%</a:t>
            </a:r>
            <a:r>
              <a:rPr lang="en-US" altLang="ja-JP" sz="1800" dirty="0" err="1" smtClean="0"/>
              <a:t>CompositeAdbInterface</a:t>
            </a:r>
            <a:r>
              <a:rPr lang="en-US" altLang="ja-JP" sz="1800" dirty="0" smtClean="0"/>
              <a:t>%     = </a:t>
            </a:r>
            <a:r>
              <a:rPr lang="en-US" altLang="ja-JP" sz="1800" dirty="0" err="1" smtClean="0"/>
              <a:t>USB_Install</a:t>
            </a:r>
            <a:r>
              <a:rPr lang="en-US" altLang="ja-JP" sz="1800" dirty="0" smtClean="0"/>
              <a:t>, USB\VID_0BB4&amp;PID_0C03&amp;MI_01</a:t>
            </a:r>
          </a:p>
          <a:p>
            <a:pPr>
              <a:buNone/>
            </a:pPr>
            <a:r>
              <a:rPr lang="en-US" altLang="ja-JP" sz="1800" dirty="0" smtClean="0"/>
              <a:t>;</a:t>
            </a:r>
            <a:endParaRPr kumimoji="1" lang="ja-JP" altLang="en-US" sz="1800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48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Open Accessory</a:t>
            </a:r>
            <a:r>
              <a:rPr kumimoji="1" lang="ja-JP" altLang="en-US" dirty="0" smtClean="0"/>
              <a:t>の構成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従来の</a:t>
            </a:r>
            <a:r>
              <a:rPr kumimoji="1" lang="en-US" altLang="ja-JP" dirty="0" smtClean="0"/>
              <a:t>Android</a:t>
            </a:r>
            <a:r>
              <a:rPr lang="ja-JP" altLang="en-US" dirty="0" smtClean="0"/>
              <a:t>側の</a:t>
            </a:r>
            <a:r>
              <a:rPr lang="en-US" altLang="ja-JP" dirty="0" smtClean="0"/>
              <a:t>USB</a:t>
            </a:r>
            <a:r>
              <a:rPr lang="ja-JP" altLang="en-US" dirty="0" smtClean="0"/>
              <a:t>ディバイスは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特定の機能に限定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ユーザに非開放　アプリからは使えない</a:t>
            </a:r>
            <a:endParaRPr lang="en-US" altLang="ja-JP" dirty="0" smtClean="0"/>
          </a:p>
          <a:p>
            <a:r>
              <a:rPr kumimoji="1" lang="ja-JP" altLang="en-US" dirty="0" smtClean="0"/>
              <a:t>以前から、</a:t>
            </a:r>
            <a:r>
              <a:rPr kumimoji="1" lang="en-US" altLang="ja-JP" dirty="0" err="1" smtClean="0"/>
              <a:t>Beagleboard</a:t>
            </a:r>
            <a:r>
              <a:rPr kumimoji="1" lang="ja-JP" altLang="en-US" dirty="0" smtClean="0"/>
              <a:t>等の評価ボード</a:t>
            </a:r>
            <a:r>
              <a:rPr lang="ja-JP" altLang="en-US" dirty="0" smtClean="0"/>
              <a:t>乗りの間</a:t>
            </a:r>
            <a:r>
              <a:rPr kumimoji="1" lang="ja-JP" altLang="en-US" dirty="0" smtClean="0"/>
              <a:t>では</a:t>
            </a:r>
            <a:r>
              <a:rPr kumimoji="1" lang="en-US" altLang="ja-JP" dirty="0" err="1" smtClean="0"/>
              <a:t>adb</a:t>
            </a:r>
            <a:r>
              <a:rPr lang="ja-JP" altLang="en-US" dirty="0" smtClean="0"/>
              <a:t>の拡張で自由な機能拡張が可能と認識されていた</a:t>
            </a:r>
            <a:endParaRPr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49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レベルごとの準備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レベル１　手ぶらコース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特に準備は不要です</a:t>
            </a:r>
            <a:endParaRPr kumimoji="1" lang="en-US" altLang="ja-JP" dirty="0" smtClean="0"/>
          </a:p>
          <a:p>
            <a:r>
              <a:rPr kumimoji="1" lang="ja-JP" altLang="en-US" dirty="0" smtClean="0"/>
              <a:t>レベル２　実機に接続して</a:t>
            </a:r>
            <a:r>
              <a:rPr lang="ja-JP" altLang="en-US" dirty="0" smtClean="0"/>
              <a:t>動かす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ADK</a:t>
            </a:r>
            <a:r>
              <a:rPr kumimoji="1" lang="ja-JP" altLang="en-US" dirty="0" smtClean="0"/>
              <a:t>に対応した</a:t>
            </a: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実機と</a:t>
            </a:r>
            <a:r>
              <a:rPr kumimoji="1" lang="en-US" altLang="ja-JP" dirty="0" smtClean="0"/>
              <a:t>AC</a:t>
            </a:r>
            <a:r>
              <a:rPr kumimoji="1" lang="ja-JP" altLang="en-US" dirty="0" smtClean="0"/>
              <a:t>アダプタを用意</a:t>
            </a:r>
            <a:endParaRPr lang="en-US" altLang="ja-JP" dirty="0" smtClean="0"/>
          </a:p>
          <a:p>
            <a:r>
              <a:rPr lang="ja-JP" altLang="en-US" dirty="0" smtClean="0"/>
              <a:t>レベル３　マイコン実行イメージのビルドまで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MPLABX</a:t>
            </a:r>
            <a:r>
              <a:rPr lang="ja-JP" altLang="en-US" dirty="0" smtClean="0"/>
              <a:t>をインストールしたＰＣを用意</a:t>
            </a:r>
            <a:endParaRPr kumimoji="1" lang="en-US" altLang="ja-JP" dirty="0" smtClean="0"/>
          </a:p>
          <a:p>
            <a:r>
              <a:rPr lang="ja-JP" altLang="en-US" dirty="0" smtClean="0"/>
              <a:t>レベル４　</a:t>
            </a:r>
            <a:r>
              <a:rPr lang="en-US" altLang="ja-JP" dirty="0" smtClean="0"/>
              <a:t>Android</a:t>
            </a:r>
            <a:r>
              <a:rPr lang="ja-JP" altLang="en-US" dirty="0" smtClean="0"/>
              <a:t>アプリのビルドまで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Android SDK</a:t>
            </a:r>
            <a:r>
              <a:rPr lang="ja-JP" altLang="en-US" dirty="0" smtClean="0"/>
              <a:t>をインストールしたＰＣを用意</a:t>
            </a:r>
            <a:endParaRPr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Open Accessory mode</a:t>
            </a:r>
            <a:r>
              <a:rPr kumimoji="1" lang="ja-JP" altLang="en-US" dirty="0" smtClean="0"/>
              <a:t>とは何か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 fontScale="77500" lnSpcReduction="20000"/>
          </a:bodyPr>
          <a:lstStyle/>
          <a:p>
            <a:r>
              <a:rPr lang="en-US" altLang="ja-JP" dirty="0" err="1" smtClean="0"/>
              <a:t>adb</a:t>
            </a:r>
            <a:r>
              <a:rPr lang="ja-JP" altLang="en-US" dirty="0" smtClean="0"/>
              <a:t>などの</a:t>
            </a:r>
            <a:r>
              <a:rPr lang="en-US" altLang="ja-JP" dirty="0" smtClean="0"/>
              <a:t>USB</a:t>
            </a:r>
            <a:r>
              <a:rPr lang="ja-JP" altLang="en-US" dirty="0" smtClean="0"/>
              <a:t>ガジェットの仕組みを流用</a:t>
            </a:r>
            <a:endParaRPr lang="en-US" altLang="ja-JP" dirty="0" smtClean="0"/>
          </a:p>
          <a:p>
            <a:r>
              <a:rPr kumimoji="1" lang="ja-JP" altLang="en-US" dirty="0" smtClean="0"/>
              <a:t>専用エンドポイントを提供</a:t>
            </a:r>
            <a:endParaRPr kumimoji="1" lang="en-US" altLang="ja-JP" dirty="0" smtClean="0"/>
          </a:p>
          <a:p>
            <a:r>
              <a:rPr lang="ja-JP" altLang="en-US" dirty="0" smtClean="0"/>
              <a:t>フレームワークがアプリを起動し、エンドポイントを接続</a:t>
            </a:r>
            <a:endParaRPr kumimoji="1" lang="en-US" altLang="ja-JP" dirty="0" smtClean="0"/>
          </a:p>
          <a:p>
            <a:pPr>
              <a:buNone/>
            </a:pP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1403648" y="3861048"/>
            <a:ext cx="266429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 smtClean="0"/>
              <a:t>App</a:t>
            </a:r>
            <a:endParaRPr kumimoji="1" lang="ja-JP" altLang="en-US" sz="2000" dirty="0"/>
          </a:p>
        </p:txBody>
      </p:sp>
      <p:sp>
        <p:nvSpPr>
          <p:cNvPr id="5" name="角丸四角形 4"/>
          <p:cNvSpPr/>
          <p:nvPr/>
        </p:nvSpPr>
        <p:spPr>
          <a:xfrm>
            <a:off x="1403648" y="4437112"/>
            <a:ext cx="266429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smtClean="0"/>
              <a:t>framework </a:t>
            </a:r>
            <a:endParaRPr kumimoji="1" lang="ja-JP" altLang="en-US" sz="2000" dirty="0"/>
          </a:p>
        </p:txBody>
      </p:sp>
      <p:sp>
        <p:nvSpPr>
          <p:cNvPr id="6" name="角丸四角形 5"/>
          <p:cNvSpPr/>
          <p:nvPr/>
        </p:nvSpPr>
        <p:spPr>
          <a:xfrm>
            <a:off x="1403648" y="5013176"/>
            <a:ext cx="266429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smtClean="0"/>
              <a:t>Linux</a:t>
            </a:r>
          </a:p>
          <a:p>
            <a:pPr algn="ctr"/>
            <a:r>
              <a:rPr lang="ja-JP" altLang="en-US" sz="2000" dirty="0" smtClean="0"/>
              <a:t>ガジェットドライバ</a:t>
            </a:r>
            <a:endParaRPr lang="en-US" altLang="ja-JP" sz="2000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403648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Android</a:t>
            </a:r>
            <a:r>
              <a:rPr lang="ja-JP" altLang="en-US" dirty="0" smtClean="0"/>
              <a:t>側　</a:t>
            </a:r>
            <a:r>
              <a:rPr lang="en-US" altLang="ja-JP" dirty="0" smtClean="0"/>
              <a:t>USB</a:t>
            </a:r>
            <a:r>
              <a:rPr lang="ja-JP" altLang="en-US" dirty="0" smtClean="0"/>
              <a:t>ディバイス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508104" y="3429000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マイコン側　</a:t>
            </a:r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ホスト</a:t>
            </a:r>
            <a:endParaRPr kumimoji="1" lang="ja-JP" altLang="en-US" dirty="0"/>
          </a:p>
        </p:txBody>
      </p:sp>
      <p:sp>
        <p:nvSpPr>
          <p:cNvPr id="9" name="角丸四角形 8"/>
          <p:cNvSpPr/>
          <p:nvPr/>
        </p:nvSpPr>
        <p:spPr>
          <a:xfrm>
            <a:off x="1403648" y="5733256"/>
            <a:ext cx="266429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smtClean="0"/>
              <a:t>USB</a:t>
            </a:r>
            <a:r>
              <a:rPr lang="ja-JP" altLang="en-US" sz="2000" dirty="0" smtClean="0"/>
              <a:t>コントローラ</a:t>
            </a:r>
            <a:endParaRPr lang="en-US" altLang="ja-JP" sz="2000" dirty="0" smtClean="0"/>
          </a:p>
        </p:txBody>
      </p:sp>
      <p:sp>
        <p:nvSpPr>
          <p:cNvPr id="10" name="角丸四角形 9"/>
          <p:cNvSpPr/>
          <p:nvPr/>
        </p:nvSpPr>
        <p:spPr>
          <a:xfrm>
            <a:off x="4572000" y="5733256"/>
            <a:ext cx="360040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USB</a:t>
            </a:r>
            <a:r>
              <a:rPr lang="ja-JP" altLang="en-US" dirty="0" smtClean="0"/>
              <a:t>コントローラ＋マイコン</a:t>
            </a:r>
            <a:endParaRPr lang="en-US" altLang="ja-JP" dirty="0" smtClean="0"/>
          </a:p>
        </p:txBody>
      </p:sp>
      <p:sp>
        <p:nvSpPr>
          <p:cNvPr id="11" name="角丸四角形 10"/>
          <p:cNvSpPr/>
          <p:nvPr/>
        </p:nvSpPr>
        <p:spPr>
          <a:xfrm>
            <a:off x="4572000" y="3861048"/>
            <a:ext cx="3600400" cy="1152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App</a:t>
            </a:r>
            <a:endParaRPr lang="en-US" altLang="ja-JP" dirty="0" smtClean="0"/>
          </a:p>
        </p:txBody>
      </p:sp>
      <p:sp>
        <p:nvSpPr>
          <p:cNvPr id="12" name="角丸四角形 11"/>
          <p:cNvSpPr/>
          <p:nvPr/>
        </p:nvSpPr>
        <p:spPr>
          <a:xfrm>
            <a:off x="4572000" y="5085184"/>
            <a:ext cx="360040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ADK</a:t>
            </a:r>
            <a:r>
              <a:rPr lang="ja-JP" altLang="en-US" dirty="0" smtClean="0"/>
              <a:t>プロトコル制御</a:t>
            </a:r>
            <a:endParaRPr lang="en-US" altLang="ja-JP" dirty="0" smtClean="0"/>
          </a:p>
          <a:p>
            <a:pPr algn="ctr"/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ホスト制御</a:t>
            </a:r>
            <a:endParaRPr kumimoji="1" lang="ja-JP" altLang="en-US" dirty="0"/>
          </a:p>
        </p:txBody>
      </p:sp>
      <p:sp>
        <p:nvSpPr>
          <p:cNvPr id="15" name="左中かっこ 14"/>
          <p:cNvSpPr/>
          <p:nvPr/>
        </p:nvSpPr>
        <p:spPr>
          <a:xfrm>
            <a:off x="899592" y="3861048"/>
            <a:ext cx="288032" cy="187220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251520" y="4653136"/>
            <a:ext cx="493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SW</a:t>
            </a:r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251520" y="5939988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H</a:t>
            </a:r>
            <a:r>
              <a:rPr kumimoji="1" lang="en-US" altLang="ja-JP" dirty="0" smtClean="0"/>
              <a:t>W</a:t>
            </a:r>
            <a:endParaRPr kumimoji="1" lang="ja-JP" altLang="en-US" dirty="0"/>
          </a:p>
        </p:txBody>
      </p:sp>
      <p:sp>
        <p:nvSpPr>
          <p:cNvPr id="18" name="左中かっこ 17"/>
          <p:cNvSpPr/>
          <p:nvPr/>
        </p:nvSpPr>
        <p:spPr>
          <a:xfrm>
            <a:off x="899592" y="5877272"/>
            <a:ext cx="288032" cy="4236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下矢印 18"/>
          <p:cNvSpPr/>
          <p:nvPr/>
        </p:nvSpPr>
        <p:spPr>
          <a:xfrm>
            <a:off x="3277596" y="4869160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下矢印 19"/>
          <p:cNvSpPr/>
          <p:nvPr/>
        </p:nvSpPr>
        <p:spPr>
          <a:xfrm rot="10800000">
            <a:off x="3709645" y="4797152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975920" y="4460666"/>
            <a:ext cx="8057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 err="1" smtClean="0"/>
              <a:t>EPout</a:t>
            </a:r>
            <a:endParaRPr kumimoji="1" lang="ja-JP" altLang="en-US" sz="2000" b="1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709645" y="4460666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 err="1" smtClean="0"/>
              <a:t>EPin</a:t>
            </a:r>
            <a:endParaRPr kumimoji="1" lang="ja-JP" altLang="en-US" sz="2000" b="1" dirty="0"/>
          </a:p>
        </p:txBody>
      </p:sp>
      <p:sp>
        <p:nvSpPr>
          <p:cNvPr id="23" name="下矢印 22"/>
          <p:cNvSpPr/>
          <p:nvPr/>
        </p:nvSpPr>
        <p:spPr>
          <a:xfrm>
            <a:off x="4873676" y="4797152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下矢印 23"/>
          <p:cNvSpPr/>
          <p:nvPr/>
        </p:nvSpPr>
        <p:spPr>
          <a:xfrm rot="10800000">
            <a:off x="5305725" y="4725144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4572000" y="4388658"/>
            <a:ext cx="8057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 err="1" smtClean="0"/>
              <a:t>EPout</a:t>
            </a:r>
            <a:endParaRPr kumimoji="1" lang="ja-JP" altLang="en-US" sz="2000" b="1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5305725" y="4388658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 err="1" smtClean="0"/>
              <a:t>EPin</a:t>
            </a:r>
            <a:endParaRPr kumimoji="1" lang="ja-JP" altLang="en-US" sz="2000" b="1" dirty="0"/>
          </a:p>
        </p:txBody>
      </p:sp>
      <p:sp>
        <p:nvSpPr>
          <p:cNvPr id="27" name="日付プレースホルダ 2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28" name="スライド番号プレースホル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50</a:t>
            </a:fld>
            <a:endParaRPr kumimoji="1" lang="ja-JP" altLang="en-US"/>
          </a:p>
        </p:txBody>
      </p:sp>
      <p:sp>
        <p:nvSpPr>
          <p:cNvPr id="29" name="フッター プレースホルダ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Open Accessory protocol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853135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3000" dirty="0" smtClean="0"/>
              <a:t>マイコン側で</a:t>
            </a:r>
            <a:r>
              <a:rPr lang="en-US" altLang="ja-JP" sz="3000" dirty="0" smtClean="0"/>
              <a:t>USB</a:t>
            </a:r>
            <a:r>
              <a:rPr lang="ja-JP" altLang="en-US" sz="3000" dirty="0" smtClean="0"/>
              <a:t>の接続を検出</a:t>
            </a:r>
            <a:endParaRPr lang="en-US" altLang="ja-JP" sz="3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sz="3000" dirty="0" err="1" smtClean="0"/>
              <a:t>Vid:Pid</a:t>
            </a:r>
            <a:r>
              <a:rPr lang="ja-JP" altLang="en-US" sz="3000" dirty="0" smtClean="0"/>
              <a:t>の</a:t>
            </a:r>
            <a:r>
              <a:rPr lang="en-US" altLang="ja-JP" sz="3000" dirty="0" smtClean="0"/>
              <a:t>0x18d1:0x2d00</a:t>
            </a:r>
            <a:r>
              <a:rPr lang="ja-JP" altLang="en-US" sz="3000" dirty="0" smtClean="0"/>
              <a:t>又は</a:t>
            </a:r>
            <a:r>
              <a:rPr lang="en-US" altLang="ja-JP" sz="3000" dirty="0" smtClean="0"/>
              <a:t>0x18d1:0x2d01</a:t>
            </a:r>
            <a:r>
              <a:rPr lang="ja-JP" altLang="en-US" sz="3000" dirty="0" err="1" smtClean="0"/>
              <a:t>かを</a:t>
            </a:r>
            <a:r>
              <a:rPr lang="ja-JP" altLang="en-US" sz="3000" dirty="0" smtClean="0"/>
              <a:t>確認できれば</a:t>
            </a:r>
            <a:r>
              <a:rPr lang="en-US" altLang="ja-JP" sz="3000" dirty="0" smtClean="0"/>
              <a:t>accessory</a:t>
            </a:r>
            <a:r>
              <a:rPr lang="ja-JP" altLang="en-US" sz="3000" dirty="0" smtClean="0"/>
              <a:t> </a:t>
            </a:r>
            <a:r>
              <a:rPr lang="en-US" altLang="ja-JP" sz="3000" dirty="0" smtClean="0"/>
              <a:t>mode </a:t>
            </a:r>
            <a:r>
              <a:rPr lang="ja-JP" altLang="en-US" sz="3000" dirty="0" smtClean="0"/>
              <a:t>接続完了</a:t>
            </a:r>
            <a:endParaRPr lang="en-US" altLang="ja-JP" sz="3000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sz="3000" dirty="0" smtClean="0"/>
              <a:t>ベンダ固有の</a:t>
            </a:r>
            <a:r>
              <a:rPr lang="en-US" altLang="ja-JP" sz="3000" dirty="0" smtClean="0"/>
              <a:t>ID</a:t>
            </a:r>
            <a:r>
              <a:rPr lang="ja-JP" altLang="en-US" sz="3000" dirty="0" smtClean="0"/>
              <a:t>が見えている場合があるので、</a:t>
            </a:r>
            <a:r>
              <a:rPr lang="en-US" altLang="ja-JP" sz="3000" dirty="0" smtClean="0"/>
              <a:t>’51’</a:t>
            </a:r>
            <a:r>
              <a:rPr lang="ja-JP" altLang="en-US" sz="3000" dirty="0" smtClean="0"/>
              <a:t>を送ってみる</a:t>
            </a:r>
            <a:endParaRPr lang="en-US" altLang="ja-JP" sz="3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sz="3000" dirty="0" smtClean="0"/>
              <a:t>0</a:t>
            </a:r>
            <a:r>
              <a:rPr lang="ja-JP" altLang="en-US" sz="3000" dirty="0" smtClean="0"/>
              <a:t>以外が帰ってきたら、</a:t>
            </a:r>
            <a:r>
              <a:rPr lang="en-US" altLang="ja-JP" sz="3000" dirty="0" smtClean="0"/>
              <a:t>’52’</a:t>
            </a:r>
            <a:r>
              <a:rPr lang="ja-JP" altLang="en-US" sz="3000" dirty="0" smtClean="0"/>
              <a:t>で次の識別文字を送る</a:t>
            </a:r>
            <a:endParaRPr lang="en-US" altLang="ja-JP" sz="30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altLang="ja-JP" sz="2200" dirty="0" smtClean="0"/>
              <a:t>manufacturer name: 0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ja-JP" sz="2200" dirty="0" smtClean="0"/>
              <a:t>model name: 1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ja-JP" sz="2200" dirty="0" smtClean="0"/>
              <a:t>description: 2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ja-JP" sz="2200" dirty="0" smtClean="0"/>
              <a:t>version: 3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ja-JP" sz="2200" dirty="0" smtClean="0"/>
              <a:t>URI: 4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ja-JP" sz="2200" dirty="0" smtClean="0"/>
              <a:t>serial number: 5</a:t>
            </a:r>
            <a:endParaRPr lang="en-US" altLang="ja-JP" sz="2300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次に</a:t>
            </a:r>
            <a:r>
              <a:rPr lang="en-US" altLang="ja-JP" dirty="0" smtClean="0"/>
              <a:t>’53’</a:t>
            </a:r>
            <a:r>
              <a:rPr lang="ja-JP" altLang="en-US" dirty="0" smtClean="0"/>
              <a:t>を送り、</a:t>
            </a:r>
            <a:r>
              <a:rPr lang="en-US" altLang="ja-JP" dirty="0" smtClean="0"/>
              <a:t>2.</a:t>
            </a:r>
            <a:r>
              <a:rPr lang="ja-JP" altLang="en-US" dirty="0" smtClean="0"/>
              <a:t>へ</a:t>
            </a:r>
            <a:endParaRPr kumimoji="1" lang="ja-JP" altLang="en-US" dirty="0"/>
          </a:p>
        </p:txBody>
      </p:sp>
      <p:sp>
        <p:nvSpPr>
          <p:cNvPr id="27" name="右中かっこ 26"/>
          <p:cNvSpPr/>
          <p:nvPr/>
        </p:nvSpPr>
        <p:spPr>
          <a:xfrm>
            <a:off x="4355976" y="4005064"/>
            <a:ext cx="360040" cy="16561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4860032" y="4581128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後で出てきます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51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参考：</a:t>
            </a:r>
            <a:r>
              <a:rPr lang="en-US" altLang="ja-JP" dirty="0" err="1" smtClean="0"/>
              <a:t>adb</a:t>
            </a:r>
            <a:r>
              <a:rPr lang="ja-JP" altLang="en-US" dirty="0" smtClean="0"/>
              <a:t>と</a:t>
            </a:r>
            <a:r>
              <a:rPr lang="en-US" altLang="ja-JP" dirty="0" smtClean="0"/>
              <a:t>accessory</a:t>
            </a:r>
            <a:r>
              <a:rPr lang="ja-JP" altLang="en-US" dirty="0" smtClean="0"/>
              <a:t>は兄弟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32656"/>
          </a:xfrm>
        </p:spPr>
        <p:txBody>
          <a:bodyPr numCol="1">
            <a:noAutofit/>
          </a:bodyPr>
          <a:lstStyle/>
          <a:p>
            <a:pPr>
              <a:buNone/>
            </a:pPr>
            <a:r>
              <a:rPr lang="en-US" altLang="ja-JP" sz="2400" dirty="0" smtClean="0"/>
              <a:t>$ </a:t>
            </a:r>
            <a:r>
              <a:rPr lang="en-US" altLang="ja-JP" sz="2400" dirty="0" err="1" smtClean="0"/>
              <a:t>cd</a:t>
            </a:r>
            <a:r>
              <a:rPr lang="en-US" altLang="ja-JP" sz="2400" dirty="0" smtClean="0"/>
              <a:t>  Eee_PAD_TF101/Kernel_V9_4_2_7/drivers/</a:t>
            </a:r>
            <a:r>
              <a:rPr lang="en-US" altLang="ja-JP" sz="2400" dirty="0" err="1" smtClean="0"/>
              <a:t>usb</a:t>
            </a:r>
            <a:r>
              <a:rPr lang="en-US" altLang="ja-JP" sz="2400" dirty="0" smtClean="0"/>
              <a:t>/gadget</a:t>
            </a:r>
          </a:p>
          <a:p>
            <a:pPr>
              <a:buNone/>
            </a:pPr>
            <a:r>
              <a:rPr lang="en-US" altLang="ja-JP" sz="2400" dirty="0" smtClean="0"/>
              <a:t>$ diff -</a:t>
            </a:r>
            <a:r>
              <a:rPr lang="en-US" altLang="ja-JP" sz="2400" dirty="0" err="1" smtClean="0"/>
              <a:t>i</a:t>
            </a:r>
            <a:r>
              <a:rPr lang="en-US" altLang="ja-JP" sz="2400" dirty="0" smtClean="0"/>
              <a:t>  </a:t>
            </a:r>
            <a:r>
              <a:rPr lang="en-US" altLang="ja-JP" sz="2400" dirty="0" err="1" smtClean="0"/>
              <a:t>f_accessory.c</a:t>
            </a:r>
            <a:r>
              <a:rPr lang="en-US" altLang="ja-JP" sz="2400" dirty="0" smtClean="0"/>
              <a:t>   </a:t>
            </a:r>
            <a:r>
              <a:rPr lang="en-US" altLang="ja-JP" sz="2400" dirty="0" err="1" smtClean="0"/>
              <a:t>f_adb.c</a:t>
            </a:r>
            <a:endParaRPr kumimoji="1" lang="en-US" altLang="ja-JP" sz="2400" dirty="0" smtClean="0"/>
          </a:p>
        </p:txBody>
      </p:sp>
      <p:sp>
        <p:nvSpPr>
          <p:cNvPr id="4" name="コンテンツ プレースホルダ 2"/>
          <p:cNvSpPr txBox="1">
            <a:spLocks/>
          </p:cNvSpPr>
          <p:nvPr/>
        </p:nvSpPr>
        <p:spPr>
          <a:xfrm>
            <a:off x="467544" y="2564905"/>
            <a:ext cx="8229600" cy="3600400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628c499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struct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*dev =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func_to_dev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(f);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---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struct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*dev =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func_to_adb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(f);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632,634c503,504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DBG(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"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acc_function_bind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dev: %p\n", dev);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dev-&gt;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start_requested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0;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---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dev-&gt;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DBG(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"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adb_function_bind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dev: %p\n", dev);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640c510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acc_interface_desc.bInterfaceNumber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id;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---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adb_interface_desc.bInterfaceNumber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id;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643,644c513,514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ret =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create_bulk_endpoints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(dev, &amp;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acc_fullspeed_in_desc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		&amp;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acc_fullspeed_out_desc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---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ret =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adb_create_bulk_endpoints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(dev, &amp;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adb_fullspeed_in_desc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		&amp;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adb_fullspeed_out_desc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650,653c520,523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acc_highspeed_in_desc.bEndpointAddress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	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acc_fullspeed_in_desc.bEndpointAddress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acc_highspeed_out_desc.bEndpointAddress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	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acc_fullspeed_out_desc.bEndpointAddress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---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adb_highspeed_in_desc.bEndpointAddress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	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adb_fullspeed_in_desc.bEndpointAddress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adb_highspeed_out_desc.bEndpointAddress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	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adb_fullspeed_out_desc.bEndpointAddress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663c533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acc_function_unbind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struct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usb_configuration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*c,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struct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usb_function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*f)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---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adb_function_unbind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struct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usb_configuration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*c,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struct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usb_function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*f)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665c535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struct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*dev =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func_to_dev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(f);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---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struct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*dev =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func_to_adb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(f);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1" lang="ja-JP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52</a:t>
            </a:fld>
            <a:endParaRPr kumimoji="1" lang="ja-JP" altLang="en-US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Part4</a:t>
            </a:r>
            <a:br>
              <a:rPr kumimoji="1" lang="en-US" altLang="ja-JP" dirty="0" smtClean="0"/>
            </a:br>
            <a:r>
              <a:rPr lang="ja-JP" altLang="en-US" dirty="0" smtClean="0"/>
              <a:t>マイコン側</a:t>
            </a:r>
            <a:r>
              <a:rPr kumimoji="1" lang="ja-JP" altLang="en-US" dirty="0" smtClean="0"/>
              <a:t>の仕組み</a:t>
            </a:r>
            <a:endParaRPr kumimoji="1" lang="ja-JP" altLang="en-US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　</a:t>
            </a:r>
            <a:endParaRPr kumimoji="1" lang="ja-JP" altLang="en-US" dirty="0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53</a:t>
            </a:fld>
            <a:endParaRPr kumimoji="1" lang="ja-JP" altLang="en-US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PIC</a:t>
            </a:r>
            <a:r>
              <a:rPr kumimoji="1" lang="ja-JP" altLang="en-US" dirty="0" smtClean="0"/>
              <a:t>マイコン</a:t>
            </a:r>
            <a:endParaRPr kumimoji="1" lang="ja-JP" altLang="en-US" dirty="0"/>
          </a:p>
        </p:txBody>
      </p:sp>
      <p:sp>
        <p:nvSpPr>
          <p:cNvPr id="5" name="コンテンツ プレースホル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マイコンとしては老舗</a:t>
            </a:r>
            <a:r>
              <a:rPr lang="en-US" altLang="ja-JP" dirty="0" smtClean="0"/>
              <a:t> </a:t>
            </a:r>
          </a:p>
          <a:p>
            <a:r>
              <a:rPr lang="ja-JP" altLang="en-US" dirty="0" smtClean="0"/>
              <a:t>ライバルは</a:t>
            </a:r>
            <a:r>
              <a:rPr lang="en-US" altLang="ja-JP" dirty="0" smtClean="0"/>
              <a:t>Atmel AVR, ARM </a:t>
            </a:r>
            <a:r>
              <a:rPr lang="en-US" altLang="ja-JP" dirty="0" err="1" smtClean="0"/>
              <a:t>coretex</a:t>
            </a:r>
            <a:r>
              <a:rPr lang="en-US" altLang="ja-JP" dirty="0" smtClean="0"/>
              <a:t>-M</a:t>
            </a:r>
            <a:endParaRPr kumimoji="1" lang="en-US" altLang="ja-JP" dirty="0" smtClean="0"/>
          </a:p>
          <a:p>
            <a:r>
              <a:rPr lang="en-US" altLang="ja-JP" dirty="0" smtClean="0"/>
              <a:t>PIC10,</a:t>
            </a:r>
            <a:r>
              <a:rPr kumimoji="1" lang="en-US" altLang="ja-JP" dirty="0" smtClean="0"/>
              <a:t>PIC12</a:t>
            </a:r>
            <a:r>
              <a:rPr lang="en-US" altLang="ja-JP" dirty="0" smtClean="0"/>
              <a:t>,PIC16,PIC18,PIC24,dsPIC</a:t>
            </a:r>
          </a:p>
          <a:p>
            <a:pPr lvl="1"/>
            <a:r>
              <a:rPr lang="ja-JP" altLang="en-US" dirty="0" smtClean="0"/>
              <a:t>独自アーキ</a:t>
            </a:r>
            <a:endParaRPr lang="en-US" altLang="ja-JP" dirty="0" smtClean="0"/>
          </a:p>
          <a:p>
            <a:r>
              <a:rPr kumimoji="1" lang="en-US" altLang="ja-JP" dirty="0" smtClean="0"/>
              <a:t>PIC32</a:t>
            </a:r>
            <a:r>
              <a:rPr kumimoji="1" lang="ja-JP" altLang="en-US" dirty="0" smtClean="0"/>
              <a:t>シリーズ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MIPS</a:t>
            </a:r>
            <a:r>
              <a:rPr lang="ja-JP" altLang="en-US" dirty="0" smtClean="0"/>
              <a:t>社からライセンスした</a:t>
            </a:r>
            <a:r>
              <a:rPr lang="en-US" altLang="ja-JP" dirty="0" smtClean="0"/>
              <a:t>MIPS</a:t>
            </a:r>
            <a:r>
              <a:rPr lang="ja-JP" altLang="en-US" dirty="0" smtClean="0"/>
              <a:t> </a:t>
            </a:r>
            <a:r>
              <a:rPr lang="en-US" altLang="ja-JP" dirty="0" smtClean="0"/>
              <a:t>M4K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54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マイコン（マイクロコントローラ）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小型、省電力のコントローラ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CPU</a:t>
            </a:r>
          </a:p>
          <a:p>
            <a:pPr lvl="1"/>
            <a:r>
              <a:rPr lang="en-US" altLang="ja-JP" dirty="0" smtClean="0"/>
              <a:t>ROM(Flash),RAM</a:t>
            </a:r>
            <a:r>
              <a:rPr lang="ja-JP" altLang="en-US" dirty="0" smtClean="0"/>
              <a:t>内蔵 数</a:t>
            </a:r>
            <a:r>
              <a:rPr lang="en-US" altLang="ja-JP" dirty="0" smtClean="0"/>
              <a:t>K</a:t>
            </a:r>
            <a:r>
              <a:rPr lang="ja-JP" altLang="en-US" dirty="0" smtClean="0"/>
              <a:t>～数</a:t>
            </a:r>
            <a:r>
              <a:rPr lang="en-US" altLang="ja-JP" dirty="0" smtClean="0"/>
              <a:t>100Kbyte</a:t>
            </a:r>
          </a:p>
          <a:p>
            <a:pPr lvl="1"/>
            <a:r>
              <a:rPr lang="ja-JP" altLang="en-US" dirty="0" smtClean="0"/>
              <a:t>各種コントローラ内臓</a:t>
            </a:r>
            <a:endParaRPr lang="en-US" altLang="ja-JP" dirty="0" smtClean="0"/>
          </a:p>
          <a:p>
            <a:pPr lvl="2"/>
            <a:r>
              <a:rPr lang="en-US" altLang="ja-JP" dirty="0" smtClean="0"/>
              <a:t>GPIO</a:t>
            </a:r>
          </a:p>
          <a:p>
            <a:pPr lvl="2"/>
            <a:r>
              <a:rPr lang="en-US" altLang="ja-JP" dirty="0" smtClean="0"/>
              <a:t>USART,I2C,AD</a:t>
            </a:r>
            <a:r>
              <a:rPr lang="ja-JP" altLang="en-US" dirty="0" smtClean="0"/>
              <a:t>変換</a:t>
            </a:r>
            <a:r>
              <a:rPr lang="en-US" altLang="ja-JP" dirty="0" smtClean="0"/>
              <a:t>,DA</a:t>
            </a:r>
            <a:r>
              <a:rPr lang="ja-JP" altLang="en-US" dirty="0" smtClean="0"/>
              <a:t>変換</a:t>
            </a:r>
            <a:r>
              <a:rPr lang="en-US" altLang="ja-JP" dirty="0" smtClean="0"/>
              <a:t>,PWM</a:t>
            </a:r>
            <a:r>
              <a:rPr lang="ja-JP" altLang="en-US" dirty="0" smtClean="0"/>
              <a:t>等</a:t>
            </a:r>
            <a:endParaRPr lang="en-US" altLang="ja-JP" dirty="0" smtClean="0"/>
          </a:p>
          <a:p>
            <a:pPr lvl="2"/>
            <a:r>
              <a:rPr lang="en-US" altLang="ja-JP" dirty="0" smtClean="0"/>
              <a:t>USB device, USB host</a:t>
            </a:r>
          </a:p>
          <a:p>
            <a:r>
              <a:rPr lang="en-US" altLang="ja-JP" dirty="0" smtClean="0"/>
              <a:t>PC</a:t>
            </a:r>
            <a:r>
              <a:rPr lang="ja-JP" altLang="en-US" dirty="0" smtClean="0"/>
              <a:t>でコンパイルして、</a:t>
            </a:r>
            <a:r>
              <a:rPr lang="en-US" altLang="ja-JP" dirty="0" smtClean="0"/>
              <a:t>ROM(Flash)</a:t>
            </a:r>
            <a:r>
              <a:rPr lang="ja-JP" altLang="en-US" dirty="0" smtClean="0"/>
              <a:t>に書き込んで利用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55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PIC24FJ64GB002</a:t>
            </a:r>
            <a:r>
              <a:rPr lang="ja-JP" altLang="en-US" dirty="0" smtClean="0"/>
              <a:t>の概要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クロック最大</a:t>
            </a:r>
            <a:r>
              <a:rPr lang="en-US" altLang="ja-JP" dirty="0" smtClean="0"/>
              <a:t>32MHz/16MIPS</a:t>
            </a:r>
          </a:p>
          <a:p>
            <a:r>
              <a:rPr lang="en-US" altLang="ja-JP" dirty="0" smtClean="0"/>
              <a:t>ROM</a:t>
            </a:r>
            <a:r>
              <a:rPr kumimoji="1" lang="en-US" altLang="ja-JP" dirty="0" smtClean="0"/>
              <a:t>64Kbyte/</a:t>
            </a:r>
            <a:r>
              <a:rPr lang="en-US" altLang="ja-JP" dirty="0" smtClean="0"/>
              <a:t>RAM 8Kbyte</a:t>
            </a:r>
          </a:p>
          <a:p>
            <a:r>
              <a:rPr lang="ja-JP" altLang="en-US" dirty="0" smtClean="0"/>
              <a:t>周辺回路</a:t>
            </a:r>
            <a:endParaRPr kumimoji="1" lang="en-US" altLang="ja-JP" dirty="0" smtClean="0"/>
          </a:p>
          <a:p>
            <a:pPr lvl="1"/>
            <a:r>
              <a:rPr kumimoji="1" lang="en-US" altLang="ja-JP" dirty="0" smtClean="0"/>
              <a:t>GPIO,</a:t>
            </a:r>
            <a:r>
              <a:rPr lang="en-US" altLang="ja-JP" dirty="0" smtClean="0"/>
              <a:t>ADC,PWM,UART,I2CSPI</a:t>
            </a:r>
          </a:p>
          <a:p>
            <a:pPr>
              <a:buNone/>
            </a:pPr>
            <a:endParaRPr lang="en-US" altLang="ja-JP" dirty="0" smtClean="0"/>
          </a:p>
          <a:p>
            <a:pPr>
              <a:buNone/>
            </a:pPr>
            <a:r>
              <a:rPr lang="ja-JP" altLang="en-US" sz="2800" dirty="0" smtClean="0"/>
              <a:t>参考までに、</a:t>
            </a:r>
            <a:r>
              <a:rPr lang="en-US" altLang="ja-JP" sz="2800" dirty="0" smtClean="0"/>
              <a:t>1979</a:t>
            </a:r>
            <a:r>
              <a:rPr lang="ja-JP" altLang="en-US" sz="2800" dirty="0"/>
              <a:t>年発売の</a:t>
            </a:r>
            <a:r>
              <a:rPr lang="en-US" altLang="ja-JP" sz="2800" dirty="0"/>
              <a:t>PC-8001</a:t>
            </a:r>
          </a:p>
          <a:p>
            <a:pPr lvl="1">
              <a:buNone/>
            </a:pPr>
            <a:r>
              <a:rPr lang="ja-JP" altLang="en-US" sz="2400" dirty="0"/>
              <a:t>クロック</a:t>
            </a:r>
            <a:r>
              <a:rPr lang="en-US" altLang="ja-JP" sz="2400" dirty="0" smtClean="0"/>
              <a:t>4</a:t>
            </a:r>
            <a:r>
              <a:rPr lang="en-US" altLang="ja-JP" sz="2400" dirty="0"/>
              <a:t>MHz/ROM 24Kbyte/RAM 16Kbyte/168,000</a:t>
            </a:r>
            <a:r>
              <a:rPr lang="ja-JP" altLang="en-US" sz="2400" dirty="0"/>
              <a:t>円</a:t>
            </a:r>
            <a:endParaRPr lang="en-US" altLang="ja-JP" sz="2400" dirty="0"/>
          </a:p>
          <a:p>
            <a:pPr lvl="1">
              <a:buNone/>
            </a:pPr>
            <a:endParaRPr kumimoji="1" lang="ja-JP" altLang="en-US" sz="3600" dirty="0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56</a:t>
            </a:fld>
            <a:endParaRPr kumimoji="1" lang="ja-JP" altLang="en-US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PIC24FJ64GB002</a:t>
            </a:r>
            <a:r>
              <a:rPr lang="ja-JP" altLang="en-US" dirty="0" smtClean="0"/>
              <a:t>の電源・リセット</a:t>
            </a:r>
            <a:endParaRPr kumimoji="1" lang="ja-JP" altLang="en-US" dirty="0"/>
          </a:p>
        </p:txBody>
      </p:sp>
      <p:pic>
        <p:nvPicPr>
          <p:cNvPr id="4098" name="Picture 2" descr="C:\Users\hideo\Desktop\pic24fpi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28" y="1412776"/>
            <a:ext cx="8432304" cy="5256584"/>
          </a:xfrm>
          <a:prstGeom prst="rect">
            <a:avLst/>
          </a:prstGeom>
          <a:noFill/>
        </p:spPr>
      </p:pic>
      <p:sp>
        <p:nvSpPr>
          <p:cNvPr id="9" name="正方形/長方形 8"/>
          <p:cNvSpPr/>
          <p:nvPr/>
        </p:nvSpPr>
        <p:spPr>
          <a:xfrm>
            <a:off x="4427984" y="2204864"/>
            <a:ext cx="144016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364088" y="2492896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364088" y="2204864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323528" y="5445224"/>
            <a:ext cx="86609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リセット 負論理</a:t>
            </a:r>
            <a:endParaRPr lang="en-US" altLang="ja-JP" dirty="0" smtClean="0"/>
          </a:p>
          <a:p>
            <a:r>
              <a:rPr lang="ja-JP" altLang="en-US" dirty="0" smtClean="0"/>
              <a:t>電源 </a:t>
            </a:r>
            <a:r>
              <a:rPr lang="en-US" altLang="ja-JP" dirty="0" smtClean="0"/>
              <a:t>VDD</a:t>
            </a:r>
            <a:r>
              <a:rPr lang="ja-JP" altLang="en-US" dirty="0" smtClean="0"/>
              <a:t>が</a:t>
            </a:r>
            <a:r>
              <a:rPr lang="en-US" altLang="ja-JP" dirty="0" smtClean="0"/>
              <a:t>+,VSS</a:t>
            </a:r>
            <a:r>
              <a:rPr lang="ja-JP" altLang="en-US" dirty="0" smtClean="0"/>
              <a:t>が</a:t>
            </a:r>
            <a:r>
              <a:rPr lang="en-US" altLang="ja-JP" dirty="0" smtClean="0"/>
              <a:t>-</a:t>
            </a:r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VDD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VSS</a:t>
            </a:r>
            <a:r>
              <a:rPr kumimoji="1" lang="ja-JP" altLang="en-US" dirty="0" smtClean="0"/>
              <a:t>に</a:t>
            </a:r>
            <a:r>
              <a:rPr lang="ja-JP" altLang="en-US" dirty="0" smtClean="0"/>
              <a:t>所定の電圧をかけて</a:t>
            </a:r>
            <a:r>
              <a:rPr lang="en-US" altLang="ja-JP" dirty="0" smtClean="0"/>
              <a:t>MCLR</a:t>
            </a:r>
            <a:r>
              <a:rPr lang="ja-JP" altLang="en-US" dirty="0" smtClean="0"/>
              <a:t>を軽く</a:t>
            </a:r>
            <a:r>
              <a:rPr lang="en-US" altLang="ja-JP" dirty="0" smtClean="0"/>
              <a:t>VDD</a:t>
            </a:r>
            <a:r>
              <a:rPr lang="ja-JP" altLang="en-US" dirty="0" smtClean="0"/>
              <a:t>に接続すれば</a:t>
            </a:r>
            <a:r>
              <a:rPr lang="en-US" altLang="ja-JP" dirty="0" smtClean="0"/>
              <a:t>ROM</a:t>
            </a:r>
            <a:r>
              <a:rPr lang="ja-JP" altLang="en-US" dirty="0" smtClean="0"/>
              <a:t>のプログラムが動作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179512" y="5517232"/>
            <a:ext cx="144016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79512" y="5805264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4427984" y="4221088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4427984" y="5589240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日付プレースホル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3" name="スライド番号プレースホル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57</a:t>
            </a:fld>
            <a:endParaRPr kumimoji="1" lang="ja-JP" altLang="en-US"/>
          </a:p>
        </p:txBody>
      </p:sp>
      <p:sp>
        <p:nvSpPr>
          <p:cNvPr id="14" name="フッター プレースホル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GPIO </a:t>
            </a:r>
            <a:r>
              <a:rPr kumimoji="1" lang="ja-JP" altLang="en-US" dirty="0" err="1" smtClean="0"/>
              <a:t>ー</a:t>
            </a:r>
            <a:r>
              <a:rPr kumimoji="1" lang="ja-JP" altLang="en-US" dirty="0" smtClean="0"/>
              <a:t>汎用ＩＯ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出力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特定のレジスタのビット操作で信号を</a:t>
            </a:r>
            <a:r>
              <a:rPr lang="en-US" altLang="ja-JP" dirty="0" smtClean="0"/>
              <a:t>ON,OFF</a:t>
            </a:r>
          </a:p>
          <a:p>
            <a:r>
              <a:rPr lang="ja-JP" altLang="en-US" dirty="0" smtClean="0"/>
              <a:t>入力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ピン</a:t>
            </a:r>
            <a:r>
              <a:rPr lang="en-US" altLang="ja-JP" dirty="0" smtClean="0"/>
              <a:t>(</a:t>
            </a:r>
            <a:r>
              <a:rPr lang="ja-JP" altLang="en-US" dirty="0" smtClean="0"/>
              <a:t>電極</a:t>
            </a:r>
            <a:r>
              <a:rPr lang="en-US" altLang="ja-JP" dirty="0" smtClean="0"/>
              <a:t>)</a:t>
            </a:r>
            <a:r>
              <a:rPr lang="ja-JP" altLang="en-US" dirty="0" smtClean="0"/>
              <a:t>の信号の</a:t>
            </a:r>
            <a:r>
              <a:rPr lang="en-US" altLang="ja-JP" dirty="0" smtClean="0"/>
              <a:t>ON,OFF</a:t>
            </a:r>
            <a:r>
              <a:rPr lang="ja-JP" altLang="en-US" dirty="0" smtClean="0"/>
              <a:t>が特定のレジスタのビットを変更</a:t>
            </a:r>
            <a:endParaRPr lang="en-US" altLang="ja-JP" dirty="0" smtClean="0"/>
          </a:p>
          <a:p>
            <a:r>
              <a:rPr kumimoji="1" lang="ja-JP" altLang="en-US" dirty="0" smtClean="0"/>
              <a:t>１つのピンは入力・出力のどちらかを選択して利用する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395536" y="5589240"/>
            <a:ext cx="8280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/>
              <a:t>レジスタのマップなどは</a:t>
            </a:r>
            <a:r>
              <a:rPr lang="en-US" altLang="ja-JP" dirty="0" smtClean="0"/>
              <a:t>PIC24FJ64GB004 Family Data Sheet</a:t>
            </a:r>
            <a:r>
              <a:rPr lang="ja-JP" altLang="en-US" dirty="0" smtClean="0"/>
              <a:t>から引用</a:t>
            </a:r>
            <a:endParaRPr lang="en-US" altLang="ja-JP" dirty="0" smtClean="0"/>
          </a:p>
          <a:p>
            <a:r>
              <a:rPr lang="en-US" altLang="ja-JP" dirty="0" smtClean="0"/>
              <a:t>http://ww1.microchip.com/downloads/en/DeviceDoc/39940d.pdf</a:t>
            </a:r>
            <a:endParaRPr lang="ja-JP" altLang="en-US" dirty="0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58</a:t>
            </a:fld>
            <a:endParaRPr kumimoji="1" lang="ja-JP" altLang="en-US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PIC24FJ64GB002</a:t>
            </a:r>
            <a:r>
              <a:rPr lang="ja-JP" altLang="en-US" dirty="0" smtClean="0"/>
              <a:t>の</a:t>
            </a:r>
            <a:r>
              <a:rPr lang="en-US" altLang="ja-JP" dirty="0" smtClean="0"/>
              <a:t>GPIO</a:t>
            </a:r>
            <a:endParaRPr kumimoji="1" lang="ja-JP" altLang="en-US" dirty="0"/>
          </a:p>
        </p:txBody>
      </p:sp>
      <p:grpSp>
        <p:nvGrpSpPr>
          <p:cNvPr id="28" name="グループ化 27"/>
          <p:cNvGrpSpPr/>
          <p:nvPr/>
        </p:nvGrpSpPr>
        <p:grpSpPr>
          <a:xfrm>
            <a:off x="28128" y="1412776"/>
            <a:ext cx="8432304" cy="5256584"/>
            <a:chOff x="28128" y="1412776"/>
            <a:chExt cx="8432304" cy="5256584"/>
          </a:xfrm>
        </p:grpSpPr>
        <p:pic>
          <p:nvPicPr>
            <p:cNvPr id="4098" name="Picture 2" descr="C:\Users\hideo\Desktop\pic24fpin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8128" y="1412776"/>
              <a:ext cx="8432304" cy="5256584"/>
            </a:xfrm>
            <a:prstGeom prst="rect">
              <a:avLst/>
            </a:prstGeom>
            <a:noFill/>
          </p:spPr>
        </p:pic>
        <p:sp>
          <p:nvSpPr>
            <p:cNvPr id="9" name="正方形/長方形 8"/>
            <p:cNvSpPr/>
            <p:nvPr/>
          </p:nvSpPr>
          <p:spPr>
            <a:xfrm>
              <a:off x="4427984" y="2492896"/>
              <a:ext cx="144016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4427984" y="2780928"/>
              <a:ext cx="144016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4427984" y="4509120"/>
              <a:ext cx="144016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4427984" y="4797152"/>
              <a:ext cx="144016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4427984" y="5373216"/>
              <a:ext cx="144016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4427984" y="3068960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4427984" y="3356992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4427984" y="3645024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4427984" y="3933056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4427984" y="5085184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427984" y="5877272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5364088" y="5589240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5364088" y="5301208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364088" y="5013176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364088" y="4221088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5364088" y="3933056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5364088" y="3356992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5364088" y="3068960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5364088" y="2780928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ボックス 28"/>
          <p:cNvSpPr txBox="1"/>
          <p:nvPr/>
        </p:nvSpPr>
        <p:spPr>
          <a:xfrm>
            <a:off x="323528" y="5445224"/>
            <a:ext cx="1362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RAn</a:t>
            </a:r>
            <a:r>
              <a:rPr kumimoji="1" lang="en-US" altLang="ja-JP" dirty="0" smtClean="0"/>
              <a:t>  PORT A</a:t>
            </a:r>
          </a:p>
          <a:p>
            <a:r>
              <a:rPr lang="en-US" altLang="ja-JP" dirty="0" err="1" smtClean="0"/>
              <a:t>RBn</a:t>
            </a:r>
            <a:r>
              <a:rPr lang="en-US" altLang="ja-JP" dirty="0" smtClean="0"/>
              <a:t>  PORT B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179512" y="5517232"/>
            <a:ext cx="144016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79512" y="5805264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日付プレースホルダ 3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33" name="スライド番号プレースホルダ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59</a:t>
            </a:fld>
            <a:endParaRPr kumimoji="1" lang="ja-JP" altLang="en-US"/>
          </a:p>
        </p:txBody>
      </p:sp>
      <p:sp>
        <p:nvSpPr>
          <p:cNvPr id="34" name="フッター プレースホルダ 3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ソースコード・ドキュメント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 smtClean="0"/>
              <a:t>Github</a:t>
            </a:r>
            <a:r>
              <a:rPr lang="ja-JP" altLang="en-US" dirty="0" smtClean="0"/>
              <a:t>で管理</a:t>
            </a:r>
            <a:endParaRPr lang="en-US" altLang="ja-JP" dirty="0" smtClean="0"/>
          </a:p>
          <a:p>
            <a:pPr lvl="1">
              <a:buNone/>
            </a:pPr>
            <a:r>
              <a:rPr lang="en-US" altLang="ja-JP" sz="2400" dirty="0" smtClean="0">
                <a:hlinkClick r:id="rId2"/>
              </a:rPr>
              <a:t>https://github.com/magoroku15/OpenAccessoryDemo</a:t>
            </a:r>
            <a:endParaRPr lang="en-US" altLang="ja-JP" sz="2400" dirty="0" smtClean="0"/>
          </a:p>
          <a:p>
            <a:r>
              <a:rPr kumimoji="1" lang="ja-JP" altLang="en-US" dirty="0" smtClean="0"/>
              <a:t>２つの方法</a:t>
            </a:r>
            <a:endParaRPr kumimoji="1" lang="en-US" altLang="ja-JP" dirty="0" smtClean="0"/>
          </a:p>
          <a:p>
            <a:pPr marL="914400" lvl="1" indent="-514350">
              <a:buFont typeface="+mj-lt"/>
              <a:buAutoNum type="alphaUcParenR"/>
            </a:pPr>
            <a:r>
              <a:rPr kumimoji="1" lang="en-US" altLang="ja-JP" dirty="0" err="1" smtClean="0"/>
              <a:t>Github</a:t>
            </a:r>
            <a:r>
              <a:rPr kumimoji="1" lang="ja-JP" altLang="en-US" dirty="0" smtClean="0"/>
              <a:t>にアカウントを作って</a:t>
            </a:r>
            <a:r>
              <a:rPr kumimoji="1" lang="en-US" altLang="ja-JP" dirty="0" smtClean="0"/>
              <a:t>fork</a:t>
            </a:r>
          </a:p>
          <a:p>
            <a:pPr marL="1314450" lvl="2" indent="-514350"/>
            <a:r>
              <a:rPr kumimoji="1" lang="en-US" altLang="ja-JP" dirty="0" smtClean="0"/>
              <a:t>Linux/Mac</a:t>
            </a:r>
            <a:r>
              <a:rPr kumimoji="1" lang="ja-JP" altLang="en-US" dirty="0" smtClean="0"/>
              <a:t>で開発する人にお勧め</a:t>
            </a:r>
            <a:endParaRPr kumimoji="1" lang="en-US" altLang="ja-JP" dirty="0" smtClean="0"/>
          </a:p>
          <a:p>
            <a:pPr marL="1314450" lvl="2" indent="-514350"/>
            <a:r>
              <a:rPr lang="en-US" altLang="ja-JP" dirty="0" smtClean="0"/>
              <a:t>Zip</a:t>
            </a:r>
            <a:r>
              <a:rPr lang="ja-JP" altLang="en-US" dirty="0" smtClean="0"/>
              <a:t>でダウンロード改変して</a:t>
            </a:r>
            <a:r>
              <a:rPr lang="en-US" altLang="ja-JP" dirty="0" smtClean="0"/>
              <a:t>commit &amp; push</a:t>
            </a:r>
            <a:endParaRPr kumimoji="1" lang="en-US" altLang="ja-JP" dirty="0" smtClean="0"/>
          </a:p>
          <a:p>
            <a:pPr marL="914400" lvl="1" indent="-514350">
              <a:buFont typeface="+mj-lt"/>
              <a:buAutoNum type="alphaUcParenR"/>
            </a:pPr>
            <a:r>
              <a:rPr kumimoji="1" lang="en-US" altLang="ja-JP" dirty="0" smtClean="0"/>
              <a:t>ZIP</a:t>
            </a:r>
            <a:r>
              <a:rPr lang="ja-JP" altLang="en-US" dirty="0" smtClean="0"/>
              <a:t>アーカイブをダウンロード</a:t>
            </a:r>
            <a:endParaRPr lang="en-US" altLang="ja-JP" dirty="0" smtClean="0"/>
          </a:p>
          <a:p>
            <a:pPr marL="1314450" lvl="2" indent="-514350"/>
            <a:r>
              <a:rPr kumimoji="1" lang="en-US" altLang="ja-JP" dirty="0" smtClean="0"/>
              <a:t>Windows</a:t>
            </a:r>
            <a:r>
              <a:rPr kumimoji="1" lang="ja-JP" altLang="en-US" dirty="0" smtClean="0"/>
              <a:t>で開発する人向け</a:t>
            </a:r>
            <a:endParaRPr kumimoji="1" lang="en-US" altLang="ja-JP" dirty="0" smtClean="0"/>
          </a:p>
          <a:p>
            <a:pPr marL="1314450" lvl="2" indent="-514350">
              <a:buNone/>
            </a:pP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GPIO-</a:t>
            </a:r>
            <a:r>
              <a:rPr kumimoji="1" lang="ja-JP" altLang="en-US" dirty="0" smtClean="0"/>
              <a:t>レジスタマップ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260847"/>
          </a:xfrm>
        </p:spPr>
        <p:txBody>
          <a:bodyPr>
            <a:normAutofit fontScale="77500" lnSpcReduction="20000"/>
          </a:bodyPr>
          <a:lstStyle/>
          <a:p>
            <a:r>
              <a:rPr lang="en-US" altLang="ja-JP" dirty="0" smtClean="0"/>
              <a:t>TRISA,TRISB 	</a:t>
            </a:r>
            <a:r>
              <a:rPr lang="ja-JP" altLang="en-US" dirty="0" smtClean="0"/>
              <a:t>入出力の</a:t>
            </a:r>
            <a:r>
              <a:rPr kumimoji="1" lang="ja-JP" altLang="en-US" dirty="0" smtClean="0"/>
              <a:t>向きを決めるレジスタ</a:t>
            </a:r>
            <a:endParaRPr kumimoji="1" lang="en-US" altLang="ja-JP" dirty="0" smtClean="0"/>
          </a:p>
          <a:p>
            <a:pPr lvl="1">
              <a:buNone/>
            </a:pPr>
            <a:r>
              <a:rPr lang="en-US" altLang="ja-JP" dirty="0" smtClean="0"/>
              <a:t>0:</a:t>
            </a:r>
            <a:r>
              <a:rPr lang="ja-JP" altLang="en-US" dirty="0" smtClean="0"/>
              <a:t>出力 </a:t>
            </a:r>
            <a:r>
              <a:rPr lang="en-US" altLang="ja-JP" dirty="0" smtClean="0"/>
              <a:t>1:</a:t>
            </a:r>
            <a:r>
              <a:rPr lang="ja-JP" altLang="en-US" dirty="0" smtClean="0"/>
              <a:t>入力</a:t>
            </a:r>
            <a:endParaRPr lang="en-US" altLang="ja-JP" dirty="0" smtClean="0"/>
          </a:p>
          <a:p>
            <a:r>
              <a:rPr kumimoji="1" lang="en-US" altLang="ja-JP" dirty="0" smtClean="0"/>
              <a:t>PORTA,PORTB  	</a:t>
            </a:r>
            <a:r>
              <a:rPr kumimoji="1" lang="ja-JP" altLang="en-US" dirty="0" smtClean="0"/>
              <a:t>入力で使うレジスタ</a:t>
            </a:r>
            <a:endParaRPr kumimoji="1" lang="en-US" altLang="ja-JP" dirty="0" smtClean="0"/>
          </a:p>
          <a:p>
            <a:pPr lvl="1">
              <a:buNone/>
            </a:pPr>
            <a:r>
              <a:rPr lang="en-US" altLang="ja-JP" dirty="0" smtClean="0"/>
              <a:t>0:ON 1:OFF	</a:t>
            </a:r>
          </a:p>
          <a:p>
            <a:r>
              <a:rPr kumimoji="1" lang="en-US" altLang="ja-JP" dirty="0" smtClean="0"/>
              <a:t>LATA,LATB		</a:t>
            </a:r>
            <a:r>
              <a:rPr kumimoji="1" lang="ja-JP" altLang="en-US" dirty="0" smtClean="0"/>
              <a:t>出力で使うレジスタ</a:t>
            </a:r>
            <a:endParaRPr kumimoji="1" lang="en-US" altLang="ja-JP" dirty="0" smtClean="0"/>
          </a:p>
          <a:p>
            <a:pPr lvl="1">
              <a:buNone/>
            </a:pPr>
            <a:r>
              <a:rPr lang="en-US" altLang="ja-JP" dirty="0" smtClean="0"/>
              <a:t>0:ON 1:OFF</a:t>
            </a:r>
            <a:endParaRPr kumimoji="1" lang="ja-JP" altLang="en-US" dirty="0"/>
          </a:p>
        </p:txBody>
      </p:sp>
      <p:pic>
        <p:nvPicPr>
          <p:cNvPr id="48130" name="Picture 2" descr="C:\Users\hideo\Desktop\PORT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6645" y="3717032"/>
            <a:ext cx="8401819" cy="2760683"/>
          </a:xfrm>
          <a:prstGeom prst="rect">
            <a:avLst/>
          </a:prstGeom>
          <a:noFill/>
        </p:spPr>
      </p:pic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60</a:t>
            </a:fld>
            <a:endParaRPr kumimoji="1" lang="ja-JP" altLang="en-US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ADC </a:t>
            </a:r>
            <a:r>
              <a:rPr lang="en-US" altLang="ja-JP" sz="3600" dirty="0" smtClean="0"/>
              <a:t>analog to digital converter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電圧で状態を出力する装置の値を読み取る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温度計、湿度計、近接センサ、タッチパネル</a:t>
            </a:r>
            <a:endParaRPr kumimoji="1" lang="en-US" altLang="ja-JP" dirty="0" smtClean="0"/>
          </a:p>
          <a:p>
            <a:r>
              <a:rPr lang="en-US" altLang="ja-JP" dirty="0" smtClean="0"/>
              <a:t>PIC24F</a:t>
            </a:r>
            <a:r>
              <a:rPr lang="ja-JP" altLang="en-US" dirty="0" smtClean="0"/>
              <a:t>は</a:t>
            </a:r>
            <a:r>
              <a:rPr lang="en-US" altLang="ja-JP" dirty="0" smtClean="0"/>
              <a:t>10bit ADC</a:t>
            </a:r>
            <a:r>
              <a:rPr lang="ja-JP" altLang="en-US" dirty="0" err="1" smtClean="0"/>
              <a:t>なの</a:t>
            </a:r>
            <a:r>
              <a:rPr lang="ja-JP" altLang="en-US" dirty="0" smtClean="0"/>
              <a:t>で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0v</a:t>
            </a:r>
            <a:r>
              <a:rPr lang="ja-JP" altLang="en-US" dirty="0" smtClean="0"/>
              <a:t>～Ｎ</a:t>
            </a:r>
            <a:r>
              <a:rPr lang="en-US" altLang="ja-JP" dirty="0" smtClean="0"/>
              <a:t>v</a:t>
            </a:r>
            <a:r>
              <a:rPr lang="ja-JP" altLang="en-US" dirty="0" err="1" smtClean="0"/>
              <a:t>までを</a:t>
            </a:r>
            <a:r>
              <a:rPr lang="en-US" altLang="ja-JP" dirty="0" smtClean="0"/>
              <a:t>0</a:t>
            </a:r>
            <a:r>
              <a:rPr lang="ja-JP" altLang="en-US" dirty="0" smtClean="0"/>
              <a:t>～</a:t>
            </a:r>
            <a:r>
              <a:rPr lang="en-US" altLang="ja-JP" dirty="0" smtClean="0"/>
              <a:t>1023</a:t>
            </a:r>
            <a:r>
              <a:rPr lang="ja-JP" altLang="en-US" dirty="0" smtClean="0"/>
              <a:t>の解像度で読み取る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Nv</a:t>
            </a:r>
            <a:r>
              <a:rPr lang="ja-JP" altLang="en-US" dirty="0" smtClean="0"/>
              <a:t>は基準電圧で今回は</a:t>
            </a:r>
            <a:r>
              <a:rPr lang="en-US" altLang="ja-JP" dirty="0" smtClean="0"/>
              <a:t>VDD</a:t>
            </a:r>
            <a:r>
              <a:rPr lang="ja-JP" altLang="en-US" dirty="0" smtClean="0"/>
              <a:t>と同じ</a:t>
            </a:r>
            <a:endParaRPr lang="en-US" altLang="ja-JP" dirty="0" smtClean="0"/>
          </a:p>
          <a:p>
            <a:r>
              <a:rPr lang="ja-JP" altLang="en-US" dirty="0" smtClean="0"/>
              <a:t>今回のモジュールではセンサの代わりに可変抵抗を利用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回転角、位置センサの読み取りとも言える</a:t>
            </a:r>
            <a:endParaRPr lang="en-US" altLang="ja-JP" dirty="0" smtClean="0"/>
          </a:p>
          <a:p>
            <a:pPr lvl="1"/>
            <a:endParaRPr kumimoji="1"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61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PIC24FJ64GB002</a:t>
            </a:r>
            <a:r>
              <a:rPr lang="ja-JP" altLang="en-US" dirty="0" smtClean="0"/>
              <a:t>の</a:t>
            </a:r>
            <a:r>
              <a:rPr lang="en-US" altLang="ja-JP" dirty="0" smtClean="0"/>
              <a:t>ADC</a:t>
            </a:r>
            <a:endParaRPr kumimoji="1" lang="ja-JP" altLang="en-US" dirty="0"/>
          </a:p>
        </p:txBody>
      </p:sp>
      <p:pic>
        <p:nvPicPr>
          <p:cNvPr id="4098" name="Picture 2" descr="C:\Users\hideo\Desktop\pic24fpi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28" y="1412776"/>
            <a:ext cx="8432304" cy="5256584"/>
          </a:xfrm>
          <a:prstGeom prst="rect">
            <a:avLst/>
          </a:prstGeom>
          <a:noFill/>
        </p:spPr>
      </p:pic>
      <p:sp>
        <p:nvSpPr>
          <p:cNvPr id="14" name="正方形/長方形 13"/>
          <p:cNvSpPr/>
          <p:nvPr/>
        </p:nvSpPr>
        <p:spPr>
          <a:xfrm>
            <a:off x="4427984" y="2492896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427984" y="2780928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427984" y="3068960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4427984" y="3356992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323528" y="5445224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err="1" smtClean="0"/>
              <a:t>ANx</a:t>
            </a:r>
            <a:r>
              <a:rPr lang="en-US" altLang="ja-JP" dirty="0" smtClean="0"/>
              <a:t> </a:t>
            </a:r>
            <a:r>
              <a:rPr lang="ja-JP" altLang="en-US" dirty="0" smtClean="0"/>
              <a:t>アナログポート</a:t>
            </a:r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179512" y="5517232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4427984" y="3645024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4427984" y="3933056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日付プレースホル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3" name="スライド番号プレースホル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62</a:t>
            </a:fld>
            <a:endParaRPr kumimoji="1" lang="ja-JP" altLang="en-US"/>
          </a:p>
        </p:txBody>
      </p:sp>
      <p:sp>
        <p:nvSpPr>
          <p:cNvPr id="18" name="フッター プレースホルダ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ADC</a:t>
            </a:r>
            <a:r>
              <a:rPr kumimoji="1" lang="ja-JP" altLang="en-US" dirty="0" smtClean="0"/>
              <a:t>のレジスタ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初期化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パラメタが多く複雑　レジスタ６個 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基準電圧</a:t>
            </a:r>
            <a:r>
              <a:rPr kumimoji="1" lang="en-US" altLang="ja-JP" dirty="0" smtClean="0"/>
              <a:t>=VDD</a:t>
            </a:r>
            <a:r>
              <a:rPr kumimoji="1" lang="ja-JP" altLang="en-US" dirty="0" smtClean="0"/>
              <a:t>の基本パターンを使いまわす</a:t>
            </a:r>
            <a:endParaRPr kumimoji="1" lang="en-US" altLang="ja-JP" dirty="0" smtClean="0"/>
          </a:p>
          <a:p>
            <a:pPr lvl="1"/>
            <a:r>
              <a:rPr kumimoji="1" lang="en-US" altLang="ja-JP" dirty="0" smtClean="0"/>
              <a:t>Firmware</a:t>
            </a:r>
            <a:r>
              <a:rPr lang="ja-JP" altLang="en-US" dirty="0" smtClean="0"/>
              <a:t>ソースのウォークスルーで紹介</a:t>
            </a:r>
            <a:endParaRPr kumimoji="1" lang="en-US" altLang="ja-JP" dirty="0" smtClean="0"/>
          </a:p>
          <a:p>
            <a:r>
              <a:rPr kumimoji="1" lang="ja-JP" altLang="en-US" dirty="0" smtClean="0"/>
              <a:t>読み取り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時間を要する処理  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割り込み </a:t>
            </a:r>
            <a:r>
              <a:rPr lang="en-US" altLang="ja-JP" dirty="0" smtClean="0"/>
              <a:t>or </a:t>
            </a:r>
            <a:r>
              <a:rPr lang="ja-JP" altLang="en-US" dirty="0" smtClean="0"/>
              <a:t>ポーリング</a:t>
            </a:r>
            <a:endParaRPr lang="en-US" altLang="ja-JP" dirty="0" smtClean="0"/>
          </a:p>
          <a:p>
            <a:pPr lvl="1">
              <a:buNone/>
            </a:pP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63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開発環境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ja-JP" dirty="0" smtClean="0"/>
              <a:t>MPLAB.X</a:t>
            </a:r>
          </a:p>
          <a:p>
            <a:pPr lvl="1"/>
            <a:r>
              <a:rPr lang="ja-JP" altLang="en-US" dirty="0" smtClean="0"/>
              <a:t>統合開発環境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最近</a:t>
            </a:r>
            <a:r>
              <a:rPr lang="en-US" altLang="ja-JP" dirty="0" smtClean="0"/>
              <a:t>1.0</a:t>
            </a:r>
            <a:r>
              <a:rPr lang="ja-JP" altLang="en-US" dirty="0" smtClean="0"/>
              <a:t>に　</a:t>
            </a:r>
            <a:endParaRPr lang="en-US" altLang="ja-JP" dirty="0" smtClean="0"/>
          </a:p>
          <a:p>
            <a:pPr lvl="1"/>
            <a:r>
              <a:rPr kumimoji="1" lang="en-US" altLang="ja-JP" dirty="0" err="1" smtClean="0"/>
              <a:t>NetBeans</a:t>
            </a:r>
            <a:r>
              <a:rPr kumimoji="1" lang="ja-JP" altLang="en-US" dirty="0" smtClean="0"/>
              <a:t>ベース</a:t>
            </a:r>
            <a:endParaRPr kumimoji="1" lang="en-US" altLang="ja-JP" dirty="0" smtClean="0"/>
          </a:p>
          <a:p>
            <a:pPr lvl="2"/>
            <a:r>
              <a:rPr kumimoji="1" lang="en-US" altLang="ja-JP" dirty="0" smtClean="0"/>
              <a:t>MAC, Windows, Linux</a:t>
            </a:r>
            <a:r>
              <a:rPr kumimoji="1" lang="ja-JP" altLang="en-US" dirty="0" smtClean="0"/>
              <a:t>の各プラットフォームで動作</a:t>
            </a:r>
            <a:endParaRPr kumimoji="1" lang="en-US" altLang="ja-JP" dirty="0" smtClean="0"/>
          </a:p>
          <a:p>
            <a:r>
              <a:rPr kumimoji="1" lang="ja-JP" altLang="en-US" dirty="0" smtClean="0"/>
              <a:t>プログラマ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マイコン上の</a:t>
            </a:r>
            <a:r>
              <a:rPr lang="en-US" altLang="ja-JP" dirty="0" smtClean="0"/>
              <a:t>Flash</a:t>
            </a:r>
            <a:r>
              <a:rPr lang="ja-JP" altLang="en-US" dirty="0" smtClean="0"/>
              <a:t>にプログラムを転送</a:t>
            </a:r>
            <a:endParaRPr kumimoji="1" lang="en-US" altLang="ja-JP" dirty="0" smtClean="0"/>
          </a:p>
          <a:p>
            <a:pPr lvl="1"/>
            <a:r>
              <a:rPr kumimoji="1" lang="en-US" altLang="ja-JP" dirty="0" smtClean="0"/>
              <a:t>MPLAB.X</a:t>
            </a:r>
            <a:r>
              <a:rPr kumimoji="1" lang="ja-JP" altLang="en-US" dirty="0" smtClean="0"/>
              <a:t>から書き込み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Pickit3</a:t>
            </a:r>
            <a:endParaRPr kumimoji="1" lang="en-US" altLang="ja-JP" dirty="0" smtClean="0"/>
          </a:p>
        </p:txBody>
      </p:sp>
      <p:pic>
        <p:nvPicPr>
          <p:cNvPr id="4" name="Picture 2" descr="C:\Users\hideo\Desktop\M-036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5085184"/>
            <a:ext cx="1825641" cy="1368152"/>
          </a:xfrm>
          <a:prstGeom prst="rect">
            <a:avLst/>
          </a:prstGeom>
          <a:noFill/>
        </p:spPr>
      </p:pic>
      <p:sp>
        <p:nvSpPr>
          <p:cNvPr id="5" name="テキスト ボックス 4"/>
          <p:cNvSpPr txBox="1"/>
          <p:nvPr/>
        </p:nvSpPr>
        <p:spPr>
          <a:xfrm>
            <a:off x="6804248" y="5733256"/>
            <a:ext cx="2169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Pickit3  3900</a:t>
            </a:r>
            <a:r>
              <a:rPr kumimoji="1" lang="ja-JP" altLang="en-US" sz="1400" dirty="0" smtClean="0"/>
              <a:t>円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秋月　通販コード </a:t>
            </a:r>
            <a:r>
              <a:rPr kumimoji="1" lang="en-US" altLang="ja-JP" sz="1400" dirty="0" smtClean="0"/>
              <a:t>M-03608</a:t>
            </a:r>
            <a:endParaRPr kumimoji="1" lang="ja-JP" altLang="en-US" sz="1400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64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MPLABX</a:t>
            </a:r>
            <a:r>
              <a:rPr kumimoji="1" lang="ja-JP" altLang="en-US" dirty="0" smtClean="0"/>
              <a:t>の使い方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プロジェクトの手順</a:t>
            </a:r>
            <a:endParaRPr lang="en-US" altLang="ja-JP" dirty="0" smtClean="0"/>
          </a:p>
          <a:p>
            <a:r>
              <a:rPr lang="ja-JP" altLang="en-US" dirty="0" smtClean="0"/>
              <a:t>ビルドの手順</a:t>
            </a:r>
            <a:endParaRPr lang="en-US" altLang="ja-JP" dirty="0" smtClean="0"/>
          </a:p>
          <a:p>
            <a:r>
              <a:rPr lang="ja-JP" altLang="en-US" dirty="0" smtClean="0"/>
              <a:t>プログラムの手順</a:t>
            </a:r>
            <a:endParaRPr lang="en-US" altLang="ja-JP" dirty="0" smtClean="0"/>
          </a:p>
          <a:p>
            <a:endParaRPr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65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プロジェクトの</a:t>
            </a:r>
            <a:r>
              <a:rPr kumimoji="1" lang="en-US" altLang="ja-JP" dirty="0" smtClean="0"/>
              <a:t>Open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左上メニューから</a:t>
            </a:r>
            <a:r>
              <a:rPr lang="en-US" altLang="ja-JP" dirty="0" smtClean="0"/>
              <a:t>File -&gt; Open Project….</a:t>
            </a:r>
          </a:p>
          <a:p>
            <a:r>
              <a:rPr lang="ja-JP" altLang="en-US" dirty="0" smtClean="0"/>
              <a:t>プロジェクトを選択</a:t>
            </a:r>
            <a:endParaRPr lang="en-US" altLang="ja-JP" dirty="0" smtClean="0"/>
          </a:p>
          <a:p>
            <a:pPr lvl="1"/>
            <a:r>
              <a:rPr kumimoji="1" lang="en-US" altLang="ja-JP" dirty="0" err="1" smtClean="0"/>
              <a:t>OpenAccessoryDemo</a:t>
            </a:r>
            <a:r>
              <a:rPr kumimoji="1" lang="en-US" altLang="ja-JP" dirty="0" smtClean="0"/>
              <a:t>/Firmware/MPXLAB</a:t>
            </a:r>
            <a:r>
              <a:rPr kumimoji="1" lang="ja-JP" altLang="en-US" dirty="0" smtClean="0"/>
              <a:t>を選択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66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ファイルの閲覧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2226" name="Picture 2" descr="C:\Users\hideo\Desktop\OpenAccDemo dwork\mplabx\Screenshot-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4"/>
          </a:xfrm>
          <a:prstGeom prst="rect">
            <a:avLst/>
          </a:prstGeom>
          <a:noFill/>
        </p:spPr>
      </p:pic>
      <p:sp>
        <p:nvSpPr>
          <p:cNvPr id="5" name="下矢印 4"/>
          <p:cNvSpPr/>
          <p:nvPr/>
        </p:nvSpPr>
        <p:spPr>
          <a:xfrm>
            <a:off x="179512" y="1772816"/>
            <a:ext cx="720080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67</a:t>
            </a:fld>
            <a:endParaRPr kumimoji="1" lang="ja-JP" altLang="en-US" dirty="0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ファイルを選択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3250" name="Picture 2" descr="C:\Users\hideo\Desktop\OpenAccDemo dwork\mplabx\Screenshot-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268760"/>
            <a:ext cx="8208912" cy="5130570"/>
          </a:xfrm>
          <a:prstGeom prst="rect">
            <a:avLst/>
          </a:prstGeom>
          <a:noFill/>
        </p:spPr>
      </p:pic>
      <p:sp>
        <p:nvSpPr>
          <p:cNvPr id="5" name="右矢印 4"/>
          <p:cNvSpPr/>
          <p:nvPr/>
        </p:nvSpPr>
        <p:spPr>
          <a:xfrm>
            <a:off x="251520" y="3501008"/>
            <a:ext cx="720080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68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ビルド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Picture 2" descr="C:\Users\hideo\Desktop\OpenAccDemo dwork\mplabx\Screenshot-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196752"/>
            <a:ext cx="8280920" cy="5175575"/>
          </a:xfrm>
          <a:prstGeom prst="rect">
            <a:avLst/>
          </a:prstGeom>
          <a:noFill/>
        </p:spPr>
      </p:pic>
      <p:sp>
        <p:nvSpPr>
          <p:cNvPr id="6" name="右矢印 5"/>
          <p:cNvSpPr/>
          <p:nvPr/>
        </p:nvSpPr>
        <p:spPr>
          <a:xfrm>
            <a:off x="3275856" y="1556792"/>
            <a:ext cx="576064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8" name="スライド番号プレースホル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69</a:t>
            </a:fld>
            <a:endParaRPr kumimoji="1" lang="ja-JP" altLang="en-US"/>
          </a:p>
        </p:txBody>
      </p:sp>
      <p:sp>
        <p:nvSpPr>
          <p:cNvPr id="9" name="フッター プレースホル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 rtl="0">
              <a:spcBef>
                <a:spcPct val="0"/>
              </a:spcBef>
            </a:pPr>
            <a:r>
              <a:rPr lang="en-US" altLang="ja-JP" sz="2400" dirty="0" smtClean="0">
                <a:hlinkClick r:id="rId2"/>
              </a:rPr>
              <a:t>https://github.com/magoroku15/OpenAccessoryDemo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endParaRPr kumimoji="1" lang="ja-JP" altLang="en-US" dirty="0"/>
          </a:p>
        </p:txBody>
      </p:sp>
      <p:pic>
        <p:nvPicPr>
          <p:cNvPr id="45058" name="Picture 2" descr="C:\Users\hideo\Desktop\OpenAccDemo dwork\Screensho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412776"/>
            <a:ext cx="8704967" cy="4896544"/>
          </a:xfrm>
          <a:prstGeom prst="rect">
            <a:avLst/>
          </a:prstGeom>
          <a:noFill/>
        </p:spPr>
      </p:pic>
      <p:sp>
        <p:nvSpPr>
          <p:cNvPr id="5" name="右矢印 4"/>
          <p:cNvSpPr/>
          <p:nvPr/>
        </p:nvSpPr>
        <p:spPr>
          <a:xfrm>
            <a:off x="1259632" y="3429000"/>
            <a:ext cx="504056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79512" y="3212976"/>
            <a:ext cx="10278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err="1" smtClean="0"/>
              <a:t>Git</a:t>
            </a:r>
            <a:r>
              <a:rPr kumimoji="1" lang="ja-JP" altLang="en-US" sz="1200" dirty="0" smtClean="0"/>
              <a:t>に慣れて</a:t>
            </a:r>
            <a:endParaRPr kumimoji="1" lang="en-US" altLang="ja-JP" sz="1200" dirty="0" smtClean="0"/>
          </a:p>
          <a:p>
            <a:r>
              <a:rPr lang="ja-JP" altLang="en-US" sz="1200" dirty="0" smtClean="0"/>
              <a:t>いない人は</a:t>
            </a:r>
            <a:endParaRPr lang="en-US" altLang="ja-JP" sz="1200" dirty="0" smtClean="0"/>
          </a:p>
          <a:p>
            <a:r>
              <a:rPr kumimoji="1" lang="ja-JP" altLang="en-US" sz="1200" dirty="0" smtClean="0"/>
              <a:t>ここから</a:t>
            </a:r>
            <a:r>
              <a:rPr kumimoji="1" lang="en-US" altLang="ja-JP" sz="1200" dirty="0" smtClean="0"/>
              <a:t>Zip</a:t>
            </a:r>
            <a:r>
              <a:rPr kumimoji="1" lang="ja-JP" altLang="en-US" sz="1200" dirty="0" smtClean="0"/>
              <a:t>を</a:t>
            </a:r>
            <a:endParaRPr kumimoji="1" lang="en-US" altLang="ja-JP" sz="1200" dirty="0" smtClean="0"/>
          </a:p>
          <a:p>
            <a:r>
              <a:rPr lang="ja-JP" altLang="en-US" sz="1200" dirty="0" smtClean="0"/>
              <a:t>ダウンロード</a:t>
            </a:r>
            <a:endParaRPr kumimoji="1" lang="ja-JP" altLang="en-US" sz="1200" dirty="0"/>
          </a:p>
        </p:txBody>
      </p:sp>
      <p:sp>
        <p:nvSpPr>
          <p:cNvPr id="7" name="下矢印 6"/>
          <p:cNvSpPr/>
          <p:nvPr/>
        </p:nvSpPr>
        <p:spPr>
          <a:xfrm rot="10800000">
            <a:off x="2123729" y="3789040"/>
            <a:ext cx="432048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979712" y="4365104"/>
            <a:ext cx="3568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err="1" smtClean="0"/>
              <a:t>Github</a:t>
            </a:r>
            <a:r>
              <a:rPr kumimoji="1" lang="ja-JP" altLang="en-US" sz="1200" dirty="0" smtClean="0"/>
              <a:t>にアカウントのある人は、ここから。</a:t>
            </a:r>
            <a:r>
              <a:rPr kumimoji="1" lang="en-US" altLang="ja-JP" sz="1200" dirty="0" smtClean="0"/>
              <a:t>Fork</a:t>
            </a:r>
            <a:r>
              <a:rPr lang="ja-JP" altLang="en-US" sz="1200" dirty="0" smtClean="0"/>
              <a:t>も歓迎</a:t>
            </a:r>
            <a:endParaRPr kumimoji="1" lang="ja-JP" altLang="en-US" sz="1200" dirty="0"/>
          </a:p>
        </p:txBody>
      </p:sp>
      <p:sp>
        <p:nvSpPr>
          <p:cNvPr id="8" name="日付プレースホル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0" name="スライド番号プレースホル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  <p:sp>
        <p:nvSpPr>
          <p:cNvPr id="11" name="フッター プレースホル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プログラム （</a:t>
            </a:r>
            <a:r>
              <a:rPr kumimoji="1" lang="en-US" altLang="ja-JP" dirty="0" smtClean="0"/>
              <a:t>Flash</a:t>
            </a:r>
            <a:r>
              <a:rPr kumimoji="1" lang="ja-JP" altLang="en-US" dirty="0" err="1" smtClean="0"/>
              <a:t>への</a:t>
            </a:r>
            <a:r>
              <a:rPr kumimoji="1" lang="ja-JP" altLang="en-US" dirty="0" smtClean="0"/>
              <a:t>書き込み）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9092" name="Picture 4" descr="C:\Users\hideo\Desktop\OpenAccDemo dwork\mplabx\Screenshot-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6"/>
          </a:xfrm>
          <a:prstGeom prst="rect">
            <a:avLst/>
          </a:prstGeom>
          <a:noFill/>
        </p:spPr>
      </p:pic>
      <p:sp>
        <p:nvSpPr>
          <p:cNvPr id="7" name="右矢印 6"/>
          <p:cNvSpPr/>
          <p:nvPr/>
        </p:nvSpPr>
        <p:spPr>
          <a:xfrm>
            <a:off x="3995936" y="1628800"/>
            <a:ext cx="36004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/>
        </p:nvSpPr>
        <p:spPr>
          <a:xfrm>
            <a:off x="6335688" y="3212976"/>
            <a:ext cx="2808312" cy="20162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 dirty="0" smtClean="0"/>
              <a:t>プログラマが無いのでエラーになった。</a:t>
            </a:r>
            <a:endParaRPr kumimoji="1" lang="en-US" altLang="ja-JP" sz="2000" dirty="0" smtClean="0"/>
          </a:p>
          <a:p>
            <a:r>
              <a:rPr kumimoji="1" lang="en-US" altLang="ja-JP" sz="2000" dirty="0" smtClean="0"/>
              <a:t>PIC</a:t>
            </a:r>
            <a:r>
              <a:rPr kumimoji="1" lang="ja-JP" altLang="en-US" sz="2000" dirty="0" smtClean="0"/>
              <a:t>は機種によって対応プログラマが異なる。最近の機種は</a:t>
            </a:r>
            <a:r>
              <a:rPr kumimoji="1" lang="en-US" altLang="ja-JP" sz="2000" dirty="0" smtClean="0"/>
              <a:t>Pickit3</a:t>
            </a:r>
            <a:r>
              <a:rPr kumimoji="1" lang="ja-JP" altLang="en-US" sz="2000" dirty="0" err="1" smtClean="0"/>
              <a:t>、</a:t>
            </a:r>
            <a:r>
              <a:rPr kumimoji="1" lang="en-US" altLang="ja-JP" sz="2000" dirty="0" smtClean="0"/>
              <a:t>ICD3</a:t>
            </a:r>
            <a:r>
              <a:rPr kumimoji="1" lang="ja-JP" altLang="en-US" sz="2000" dirty="0" smtClean="0"/>
              <a:t>が必要</a:t>
            </a:r>
            <a:endParaRPr kumimoji="1" lang="ja-JP" altLang="en-US" sz="2000" dirty="0"/>
          </a:p>
        </p:txBody>
      </p:sp>
      <p:sp>
        <p:nvSpPr>
          <p:cNvPr id="9" name="日付プレースホルダ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0" name="スライド番号プレースホル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70</a:t>
            </a:fld>
            <a:endParaRPr kumimoji="1" lang="ja-JP" altLang="en-US"/>
          </a:p>
        </p:txBody>
      </p:sp>
      <p:sp>
        <p:nvSpPr>
          <p:cNvPr id="11" name="フッター プレースホル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プログラマの接続</a:t>
            </a:r>
            <a:endParaRPr kumimoji="1" lang="ja-JP" alt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0032" y="1700808"/>
            <a:ext cx="3816424" cy="2862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700808"/>
            <a:ext cx="3889981" cy="2917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テキスト ボックス 6"/>
          <p:cNvSpPr txBox="1"/>
          <p:nvPr/>
        </p:nvSpPr>
        <p:spPr>
          <a:xfrm>
            <a:off x="4427984" y="4725144"/>
            <a:ext cx="487640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		</a:t>
            </a:r>
            <a:r>
              <a:rPr lang="ja-JP" altLang="en-US" sz="2000" dirty="0" smtClean="0"/>
              <a:t>方式２）</a:t>
            </a:r>
            <a:r>
              <a:rPr lang="en-US" altLang="ja-JP" sz="2000" u="sng" dirty="0" smtClean="0"/>
              <a:t>ICSP </a:t>
            </a:r>
            <a:r>
              <a:rPr lang="en-US" altLang="ja-JP" dirty="0" smtClean="0"/>
              <a:t>	</a:t>
            </a:r>
          </a:p>
          <a:p>
            <a:r>
              <a:rPr lang="en-US" altLang="ja-JP" dirty="0" smtClean="0"/>
              <a:t>	In Circuit Serial Programming</a:t>
            </a:r>
          </a:p>
          <a:p>
            <a:pPr lvl="1"/>
            <a:r>
              <a:rPr lang="ja-JP" altLang="en-US" dirty="0" smtClean="0"/>
              <a:t>基板上に</a:t>
            </a:r>
            <a:r>
              <a:rPr lang="en-US" altLang="ja-JP" dirty="0" smtClean="0"/>
              <a:t>PIC</a:t>
            </a:r>
            <a:r>
              <a:rPr lang="ja-JP" altLang="en-US" dirty="0" smtClean="0"/>
              <a:t>をさしたまま、</a:t>
            </a:r>
            <a:r>
              <a:rPr lang="en-US" altLang="ja-JP" dirty="0" smtClean="0"/>
              <a:t>Flash</a:t>
            </a:r>
            <a:r>
              <a:rPr lang="ja-JP" altLang="en-US" dirty="0" smtClean="0"/>
              <a:t>へ書きこむ</a:t>
            </a:r>
          </a:p>
          <a:p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-684584" y="4797152"/>
            <a:ext cx="48764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		</a:t>
            </a:r>
            <a:r>
              <a:rPr lang="ja-JP" altLang="en-US" sz="2000" dirty="0" smtClean="0"/>
              <a:t>方式１）専用ソケットを用意</a:t>
            </a:r>
            <a:r>
              <a:rPr lang="en-US" altLang="ja-JP" dirty="0" smtClean="0"/>
              <a:t>	</a:t>
            </a:r>
          </a:p>
          <a:p>
            <a:r>
              <a:rPr lang="en-US" altLang="ja-JP" dirty="0" smtClean="0"/>
              <a:t>	</a:t>
            </a:r>
            <a:endParaRPr kumimoji="1" lang="ja-JP" altLang="en-US" dirty="0"/>
          </a:p>
        </p:txBody>
      </p:sp>
      <p:sp>
        <p:nvSpPr>
          <p:cNvPr id="9" name="日付プレースホルダ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0" name="スライド番号プレースホル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71</a:t>
            </a:fld>
            <a:endParaRPr kumimoji="1" lang="ja-JP" altLang="en-US"/>
          </a:p>
        </p:txBody>
      </p:sp>
      <p:sp>
        <p:nvSpPr>
          <p:cNvPr id="11" name="フッター プレースホル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プログラマの配線</a:t>
            </a:r>
            <a:endParaRPr kumimoji="1" lang="ja-JP" altLang="en-US" dirty="0"/>
          </a:p>
        </p:txBody>
      </p:sp>
      <p:grpSp>
        <p:nvGrpSpPr>
          <p:cNvPr id="72" name="グループ化 71"/>
          <p:cNvGrpSpPr/>
          <p:nvPr/>
        </p:nvGrpSpPr>
        <p:grpSpPr>
          <a:xfrm>
            <a:off x="1043608" y="1628800"/>
            <a:ext cx="6336704" cy="3074987"/>
            <a:chOff x="1043608" y="2370237"/>
            <a:chExt cx="6336704" cy="3074987"/>
          </a:xfrm>
        </p:grpSpPr>
        <p:pic>
          <p:nvPicPr>
            <p:cNvPr id="4" name="Picture 2" descr="C:\Users\hideo\Desktop\img008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41962" y="2370237"/>
              <a:ext cx="2038350" cy="3074987"/>
            </a:xfrm>
            <a:prstGeom prst="rect">
              <a:avLst/>
            </a:prstGeom>
            <a:noFill/>
          </p:spPr>
        </p:pic>
        <p:grpSp>
          <p:nvGrpSpPr>
            <p:cNvPr id="5" name="グループ化 4"/>
            <p:cNvGrpSpPr/>
            <p:nvPr/>
          </p:nvGrpSpPr>
          <p:grpSpPr>
            <a:xfrm rot="5400000">
              <a:off x="6315933" y="2458755"/>
              <a:ext cx="428322" cy="360040"/>
              <a:chOff x="706904" y="4941168"/>
              <a:chExt cx="610626" cy="432048"/>
            </a:xfrm>
          </p:grpSpPr>
          <p:sp>
            <p:nvSpPr>
              <p:cNvPr id="6" name="弦 5"/>
              <p:cNvSpPr/>
              <p:nvPr/>
            </p:nvSpPr>
            <p:spPr>
              <a:xfrm rot="5400000">
                <a:off x="791580" y="4977172"/>
                <a:ext cx="432048" cy="360040"/>
              </a:xfrm>
              <a:prstGeom prst="chord">
                <a:avLst>
                  <a:gd name="adj1" fmla="val 6090016"/>
                  <a:gd name="adj2" fmla="val 1549778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/>
              <p:cNvSpPr/>
              <p:nvPr/>
            </p:nvSpPr>
            <p:spPr>
              <a:xfrm>
                <a:off x="827584" y="5085184"/>
                <a:ext cx="72008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8" name="正方形/長方形 7"/>
              <p:cNvSpPr/>
              <p:nvPr/>
            </p:nvSpPr>
            <p:spPr>
              <a:xfrm>
                <a:off x="979984" y="5085184"/>
                <a:ext cx="72008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9" name="正方形/長方形 8"/>
              <p:cNvSpPr/>
              <p:nvPr/>
            </p:nvSpPr>
            <p:spPr>
              <a:xfrm>
                <a:off x="1115616" y="5085184"/>
                <a:ext cx="72008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0" name="テキスト ボックス 9"/>
              <p:cNvSpPr txBox="1"/>
              <p:nvPr/>
            </p:nvSpPr>
            <p:spPr>
              <a:xfrm>
                <a:off x="706904" y="5082876"/>
                <a:ext cx="610626" cy="2585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 smtClean="0"/>
                  <a:t>1  2  3</a:t>
                </a:r>
                <a:endParaRPr kumimoji="1" lang="ja-JP" altLang="en-US" sz="800" dirty="0"/>
              </a:p>
            </p:txBody>
          </p:sp>
        </p:grpSp>
        <p:cxnSp>
          <p:nvCxnSpPr>
            <p:cNvPr id="11" name="直線コネクタ 10"/>
            <p:cNvCxnSpPr/>
            <p:nvPr/>
          </p:nvCxnSpPr>
          <p:spPr>
            <a:xfrm>
              <a:off x="6854130" y="2636912"/>
              <a:ext cx="36004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/>
            <p:cNvCxnSpPr/>
            <p:nvPr/>
          </p:nvCxnSpPr>
          <p:spPr>
            <a:xfrm>
              <a:off x="6854130" y="2564904"/>
              <a:ext cx="2880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/>
            <p:cNvCxnSpPr/>
            <p:nvPr/>
          </p:nvCxnSpPr>
          <p:spPr>
            <a:xfrm>
              <a:off x="5557986" y="2636912"/>
              <a:ext cx="2880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/>
            <p:cNvCxnSpPr/>
            <p:nvPr/>
          </p:nvCxnSpPr>
          <p:spPr>
            <a:xfrm>
              <a:off x="5485978" y="2564904"/>
              <a:ext cx="36004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/>
            <p:cNvCxnSpPr/>
            <p:nvPr/>
          </p:nvCxnSpPr>
          <p:spPr>
            <a:xfrm>
              <a:off x="6206058" y="2564904"/>
              <a:ext cx="2880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>
              <a:off x="6206058" y="2636912"/>
              <a:ext cx="2880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/>
            <p:cNvSpPr/>
            <p:nvPr/>
          </p:nvSpPr>
          <p:spPr>
            <a:xfrm>
              <a:off x="6206058" y="3356992"/>
              <a:ext cx="288032" cy="12241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8" name="直線コネクタ 17"/>
            <p:cNvCxnSpPr/>
            <p:nvPr/>
          </p:nvCxnSpPr>
          <p:spPr>
            <a:xfrm>
              <a:off x="6494090" y="2708920"/>
              <a:ext cx="72008" cy="57606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/>
            <p:cNvCxnSpPr/>
            <p:nvPr/>
          </p:nvCxnSpPr>
          <p:spPr>
            <a:xfrm>
              <a:off x="6566098" y="3284984"/>
              <a:ext cx="0" cy="129614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>
              <a:off x="6854130" y="4005064"/>
              <a:ext cx="36004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>
              <a:off x="6854130" y="3429000"/>
              <a:ext cx="36004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>
              <a:off x="6854130" y="3356992"/>
              <a:ext cx="2880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/>
            <p:cNvCxnSpPr/>
            <p:nvPr/>
          </p:nvCxnSpPr>
          <p:spPr>
            <a:xfrm>
              <a:off x="6854130" y="3789040"/>
              <a:ext cx="2880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>
              <a:off x="5485978" y="3356992"/>
              <a:ext cx="288032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/>
            <p:cNvCxnSpPr/>
            <p:nvPr/>
          </p:nvCxnSpPr>
          <p:spPr>
            <a:xfrm>
              <a:off x="5485978" y="4365104"/>
              <a:ext cx="288032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>
              <a:off x="5485978" y="4581128"/>
              <a:ext cx="288032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円/楕円 26"/>
            <p:cNvSpPr/>
            <p:nvPr/>
          </p:nvSpPr>
          <p:spPr>
            <a:xfrm>
              <a:off x="5629994" y="3429000"/>
              <a:ext cx="144016" cy="7200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円/楕円 27"/>
            <p:cNvSpPr/>
            <p:nvPr/>
          </p:nvSpPr>
          <p:spPr>
            <a:xfrm>
              <a:off x="5629994" y="3501008"/>
              <a:ext cx="144016" cy="7200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二等辺三角形 28"/>
            <p:cNvSpPr/>
            <p:nvPr/>
          </p:nvSpPr>
          <p:spPr>
            <a:xfrm rot="16200000">
              <a:off x="6746118" y="3825044"/>
              <a:ext cx="144016" cy="216024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二等辺三角形 29"/>
            <p:cNvSpPr/>
            <p:nvPr/>
          </p:nvSpPr>
          <p:spPr>
            <a:xfrm rot="16200000">
              <a:off x="6746118" y="3897052"/>
              <a:ext cx="144016" cy="216024"/>
            </a:xfrm>
            <a:prstGeom prst="triangle">
              <a:avLst/>
            </a:prstGeom>
            <a:solidFill>
              <a:srgbClr val="92D05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二等辺三角形 30"/>
            <p:cNvSpPr/>
            <p:nvPr/>
          </p:nvSpPr>
          <p:spPr>
            <a:xfrm rot="16200000">
              <a:off x="6818126" y="2528900"/>
              <a:ext cx="144016" cy="216024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二等辺三角形 31"/>
            <p:cNvSpPr/>
            <p:nvPr/>
          </p:nvSpPr>
          <p:spPr>
            <a:xfrm rot="16200000">
              <a:off x="6818126" y="2600908"/>
              <a:ext cx="144016" cy="216024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フローチャート : 論理積ゲート 32"/>
            <p:cNvSpPr/>
            <p:nvPr/>
          </p:nvSpPr>
          <p:spPr>
            <a:xfrm rot="5400000">
              <a:off x="6278066" y="3356992"/>
              <a:ext cx="144016" cy="144016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2" name="グループ化 41"/>
            <p:cNvGrpSpPr/>
            <p:nvPr/>
          </p:nvGrpSpPr>
          <p:grpSpPr>
            <a:xfrm>
              <a:off x="1043608" y="3140968"/>
              <a:ext cx="3528392" cy="1584176"/>
              <a:chOff x="1619672" y="3212976"/>
              <a:chExt cx="3528392" cy="1584176"/>
            </a:xfrm>
          </p:grpSpPr>
          <p:sp>
            <p:nvSpPr>
              <p:cNvPr id="34" name="角丸四角形 33"/>
              <p:cNvSpPr/>
              <p:nvPr/>
            </p:nvSpPr>
            <p:spPr>
              <a:xfrm>
                <a:off x="1619672" y="3212976"/>
                <a:ext cx="3240360" cy="1584176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テキスト ボックス 34"/>
              <p:cNvSpPr txBox="1"/>
              <p:nvPr/>
            </p:nvSpPr>
            <p:spPr>
              <a:xfrm rot="13343859">
                <a:off x="1989013" y="3666298"/>
                <a:ext cx="159530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600" dirty="0" err="1" smtClean="0">
                    <a:solidFill>
                      <a:schemeClr val="bg1"/>
                    </a:solidFill>
                  </a:rPr>
                  <a:t>PICkit</a:t>
                </a:r>
                <a:r>
                  <a:rPr kumimoji="1" lang="en-US" altLang="ja-JP" sz="3600" dirty="0" smtClean="0">
                    <a:solidFill>
                      <a:schemeClr val="bg1"/>
                    </a:solidFill>
                  </a:rPr>
                  <a:t> 3</a:t>
                </a:r>
                <a:endParaRPr kumimoji="1" lang="ja-JP" altLang="en-US" sz="3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正方形/長方形 35"/>
              <p:cNvSpPr/>
              <p:nvPr/>
            </p:nvSpPr>
            <p:spPr>
              <a:xfrm>
                <a:off x="4860032" y="3356992"/>
                <a:ext cx="288032" cy="1440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/>
              <p:cNvSpPr/>
              <p:nvPr/>
            </p:nvSpPr>
            <p:spPr>
              <a:xfrm>
                <a:off x="4860032" y="3573016"/>
                <a:ext cx="288032" cy="1440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正方形/長方形 37"/>
              <p:cNvSpPr/>
              <p:nvPr/>
            </p:nvSpPr>
            <p:spPr>
              <a:xfrm>
                <a:off x="4860032" y="3789040"/>
                <a:ext cx="288032" cy="1440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正方形/長方形 38"/>
              <p:cNvSpPr/>
              <p:nvPr/>
            </p:nvSpPr>
            <p:spPr>
              <a:xfrm>
                <a:off x="4860032" y="4005064"/>
                <a:ext cx="288032" cy="1440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/>
              <p:cNvSpPr/>
              <p:nvPr/>
            </p:nvSpPr>
            <p:spPr>
              <a:xfrm>
                <a:off x="4860032" y="4221088"/>
                <a:ext cx="288032" cy="1440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正方形/長方形 40"/>
              <p:cNvSpPr/>
              <p:nvPr/>
            </p:nvSpPr>
            <p:spPr>
              <a:xfrm>
                <a:off x="4860032" y="4437112"/>
                <a:ext cx="288032" cy="1440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44" name="直線コネクタ 43"/>
            <p:cNvCxnSpPr>
              <a:stCxn id="36" idx="3"/>
            </p:cNvCxnSpPr>
            <p:nvPr/>
          </p:nvCxnSpPr>
          <p:spPr>
            <a:xfrm>
              <a:off x="4572000" y="3356992"/>
              <a:ext cx="158417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/>
            <p:cNvCxnSpPr>
              <a:stCxn id="37" idx="3"/>
            </p:cNvCxnSpPr>
            <p:nvPr/>
          </p:nvCxnSpPr>
          <p:spPr>
            <a:xfrm flipV="1">
              <a:off x="4572000" y="3501008"/>
              <a:ext cx="936104" cy="7200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/>
            <p:cNvCxnSpPr/>
            <p:nvPr/>
          </p:nvCxnSpPr>
          <p:spPr>
            <a:xfrm flipV="1">
              <a:off x="4572000" y="3717032"/>
              <a:ext cx="1008112" cy="7200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コネクタ 58"/>
            <p:cNvCxnSpPr/>
            <p:nvPr/>
          </p:nvCxnSpPr>
          <p:spPr>
            <a:xfrm flipV="1">
              <a:off x="4572000" y="3645024"/>
              <a:ext cx="1584176" cy="36004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/>
            <p:cNvCxnSpPr>
              <a:stCxn id="40" idx="3"/>
            </p:cNvCxnSpPr>
            <p:nvPr/>
          </p:nvCxnSpPr>
          <p:spPr>
            <a:xfrm flipV="1">
              <a:off x="4572000" y="3717032"/>
              <a:ext cx="1584176" cy="5040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テキスト ボックス 65"/>
            <p:cNvSpPr txBox="1"/>
            <p:nvPr/>
          </p:nvSpPr>
          <p:spPr>
            <a:xfrm>
              <a:off x="3995936" y="313167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1</a:t>
              </a:r>
              <a:endParaRPr kumimoji="1" lang="ja-JP" altLang="en-US" dirty="0"/>
            </a:p>
          </p:txBody>
        </p:sp>
        <p:sp>
          <p:nvSpPr>
            <p:cNvPr id="67" name="テキスト ボックス 66"/>
            <p:cNvSpPr txBox="1"/>
            <p:nvPr/>
          </p:nvSpPr>
          <p:spPr>
            <a:xfrm>
              <a:off x="3995936" y="341970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2</a:t>
              </a:r>
              <a:endParaRPr kumimoji="1" lang="ja-JP" altLang="en-US" dirty="0"/>
            </a:p>
          </p:txBody>
        </p:sp>
        <p:sp>
          <p:nvSpPr>
            <p:cNvPr id="68" name="テキスト ボックス 67"/>
            <p:cNvSpPr txBox="1"/>
            <p:nvPr/>
          </p:nvSpPr>
          <p:spPr>
            <a:xfrm>
              <a:off x="3995936" y="363573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3</a:t>
              </a:r>
              <a:endParaRPr kumimoji="1" lang="ja-JP" altLang="en-US" dirty="0"/>
            </a:p>
          </p:txBody>
        </p:sp>
        <p:sp>
          <p:nvSpPr>
            <p:cNvPr id="69" name="テキスト ボックス 68"/>
            <p:cNvSpPr txBox="1"/>
            <p:nvPr/>
          </p:nvSpPr>
          <p:spPr>
            <a:xfrm>
              <a:off x="3995936" y="385175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4</a:t>
              </a:r>
              <a:endParaRPr kumimoji="1" lang="ja-JP" altLang="en-US" dirty="0"/>
            </a:p>
          </p:txBody>
        </p:sp>
        <p:sp>
          <p:nvSpPr>
            <p:cNvPr id="70" name="テキスト ボックス 69"/>
            <p:cNvSpPr txBox="1"/>
            <p:nvPr/>
          </p:nvSpPr>
          <p:spPr>
            <a:xfrm>
              <a:off x="3995936" y="406778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5</a:t>
              </a:r>
              <a:endParaRPr kumimoji="1" lang="ja-JP" altLang="en-US" dirty="0"/>
            </a:p>
          </p:txBody>
        </p:sp>
        <p:sp>
          <p:nvSpPr>
            <p:cNvPr id="71" name="テキスト ボックス 70"/>
            <p:cNvSpPr txBox="1"/>
            <p:nvPr/>
          </p:nvSpPr>
          <p:spPr>
            <a:xfrm>
              <a:off x="3995936" y="428380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6</a:t>
              </a:r>
              <a:endParaRPr kumimoji="1" lang="ja-JP" altLang="en-US" dirty="0"/>
            </a:p>
          </p:txBody>
        </p:sp>
      </p:grpSp>
      <p:sp>
        <p:nvSpPr>
          <p:cNvPr id="73" name="テキスト ボックス 72"/>
          <p:cNvSpPr txBox="1"/>
          <p:nvPr/>
        </p:nvSpPr>
        <p:spPr>
          <a:xfrm>
            <a:off x="1619672" y="4437112"/>
            <a:ext cx="11833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kumimoji="1" lang="en-US" altLang="ja-JP" sz="2400" dirty="0" smtClean="0"/>
              <a:t>1</a:t>
            </a:r>
            <a:r>
              <a:rPr kumimoji="1" lang="ja-JP" altLang="en-US" sz="2400" dirty="0" smtClean="0"/>
              <a:t>を</a:t>
            </a:r>
            <a:r>
              <a:rPr kumimoji="1" lang="en-US" altLang="ja-JP" sz="2400" dirty="0" smtClean="0"/>
              <a:t>d10</a:t>
            </a:r>
          </a:p>
          <a:p>
            <a:pPr>
              <a:buFont typeface="Arial" pitchFamily="34" charset="0"/>
              <a:buChar char="•"/>
            </a:pPr>
            <a:r>
              <a:rPr lang="en-US" altLang="ja-JP" sz="2400" dirty="0" smtClean="0"/>
              <a:t>2</a:t>
            </a:r>
            <a:r>
              <a:rPr lang="ja-JP" altLang="en-US" sz="2400" dirty="0" smtClean="0"/>
              <a:t>を</a:t>
            </a:r>
            <a:r>
              <a:rPr lang="ja-JP" altLang="en-US" sz="2400" b="1" dirty="0" smtClean="0">
                <a:solidFill>
                  <a:srgbClr val="FF0000"/>
                </a:solidFill>
              </a:rPr>
              <a:t>＋</a:t>
            </a:r>
            <a:endParaRPr lang="en-US" altLang="ja-JP" sz="2400" b="1" dirty="0" smtClean="0">
              <a:solidFill>
                <a:srgbClr val="FF00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kumimoji="1" lang="en-US" altLang="ja-JP" sz="2400" dirty="0" smtClean="0"/>
              <a:t>3</a:t>
            </a:r>
            <a:r>
              <a:rPr kumimoji="1" lang="ja-JP" altLang="en-US" sz="2400" dirty="0" smtClean="0"/>
              <a:t>を</a:t>
            </a:r>
            <a:r>
              <a:rPr lang="en-US" altLang="ja-JP" sz="2400" dirty="0" smtClean="0">
                <a:solidFill>
                  <a:srgbClr val="00B0F0"/>
                </a:solidFill>
              </a:rPr>
              <a:t>―</a:t>
            </a:r>
            <a:endParaRPr kumimoji="1" lang="en-US" altLang="ja-JP" sz="2400" dirty="0" smtClean="0">
              <a:solidFill>
                <a:srgbClr val="00B0F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altLang="ja-JP" sz="2400" dirty="0" smtClean="0"/>
              <a:t>4</a:t>
            </a:r>
            <a:r>
              <a:rPr lang="ja-JP" altLang="en-US" sz="2400" dirty="0" smtClean="0"/>
              <a:t>を</a:t>
            </a:r>
            <a:r>
              <a:rPr lang="en-US" altLang="ja-JP" sz="2400" dirty="0" smtClean="0"/>
              <a:t>d13</a:t>
            </a:r>
          </a:p>
          <a:p>
            <a:pPr>
              <a:buFont typeface="Arial" pitchFamily="34" charset="0"/>
              <a:buChar char="•"/>
            </a:pPr>
            <a:r>
              <a:rPr kumimoji="1" lang="en-US" altLang="ja-JP" sz="2400" dirty="0" smtClean="0"/>
              <a:t>5</a:t>
            </a:r>
            <a:r>
              <a:rPr kumimoji="1" lang="ja-JP" altLang="en-US" sz="2400" dirty="0" smtClean="0"/>
              <a:t>を</a:t>
            </a:r>
            <a:r>
              <a:rPr kumimoji="1" lang="en-US" altLang="ja-JP" sz="2400" dirty="0" smtClean="0"/>
              <a:t>d14</a:t>
            </a:r>
            <a:endParaRPr kumimoji="1" lang="ja-JP" altLang="en-US" sz="2400" dirty="0"/>
          </a:p>
        </p:txBody>
      </p:sp>
      <p:sp>
        <p:nvSpPr>
          <p:cNvPr id="74" name="日付プレースホルダ 7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5" name="スライド番号プレースホルダ 7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72</a:t>
            </a:fld>
            <a:endParaRPr kumimoji="1" lang="ja-JP" altLang="en-US"/>
          </a:p>
        </p:txBody>
      </p:sp>
      <p:sp>
        <p:nvSpPr>
          <p:cNvPr id="76" name="フッター プレースホルダ 7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プログラム</a:t>
            </a:r>
            <a:endParaRPr kumimoji="1" lang="ja-JP" altLang="en-US" dirty="0"/>
          </a:p>
        </p:txBody>
      </p:sp>
      <p:pic>
        <p:nvPicPr>
          <p:cNvPr id="49154" name="Picture 2" descr="C:\Users\hideo\OpenAccessoryDemo\Screenshot-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268760"/>
            <a:ext cx="7776864" cy="4860540"/>
          </a:xfrm>
          <a:prstGeom prst="rect">
            <a:avLst/>
          </a:prstGeom>
          <a:noFill/>
        </p:spPr>
      </p:pic>
      <p:sp>
        <p:nvSpPr>
          <p:cNvPr id="5" name="右矢印 4"/>
          <p:cNvSpPr/>
          <p:nvPr/>
        </p:nvSpPr>
        <p:spPr>
          <a:xfrm>
            <a:off x="3851920" y="1772816"/>
            <a:ext cx="576064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吹き出し 6"/>
          <p:cNvSpPr/>
          <p:nvPr/>
        </p:nvSpPr>
        <p:spPr>
          <a:xfrm>
            <a:off x="3923928" y="2348880"/>
            <a:ext cx="4824536" cy="2880320"/>
          </a:xfrm>
          <a:prstGeom prst="wedgeRoundRectCallout">
            <a:avLst>
              <a:gd name="adj1" fmla="val -65631"/>
              <a:gd name="adj2" fmla="val 296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 smtClean="0"/>
              <a:t>Connecting to MPLAB </a:t>
            </a:r>
            <a:r>
              <a:rPr lang="en-US" altLang="ja-JP" dirty="0" err="1" smtClean="0"/>
              <a:t>PICkit</a:t>
            </a:r>
            <a:r>
              <a:rPr lang="en-US" altLang="ja-JP" dirty="0" smtClean="0"/>
              <a:t> 3...</a:t>
            </a:r>
          </a:p>
          <a:p>
            <a:r>
              <a:rPr lang="en-US" altLang="ja-JP" dirty="0" smtClean="0"/>
              <a:t>Firmware Suite Version.....01.26.81</a:t>
            </a:r>
          </a:p>
          <a:p>
            <a:r>
              <a:rPr lang="en-US" altLang="ja-JP" dirty="0" smtClean="0"/>
              <a:t>Firmware type..............dsPIC33F/24F/24H</a:t>
            </a:r>
          </a:p>
          <a:p>
            <a:endParaRPr lang="en-US" altLang="ja-JP" dirty="0" smtClean="0"/>
          </a:p>
          <a:p>
            <a:r>
              <a:rPr lang="en-US" altLang="ja-JP" dirty="0" smtClean="0"/>
              <a:t>Target detected</a:t>
            </a:r>
          </a:p>
          <a:p>
            <a:r>
              <a:rPr lang="en-US" altLang="ja-JP" dirty="0" smtClean="0"/>
              <a:t>Device ID Revision = 2</a:t>
            </a:r>
          </a:p>
          <a:p>
            <a:endParaRPr lang="en-US" altLang="ja-JP" dirty="0" smtClean="0"/>
          </a:p>
          <a:p>
            <a:r>
              <a:rPr lang="en-US" altLang="ja-JP" dirty="0" smtClean="0"/>
              <a:t>Programming...</a:t>
            </a:r>
          </a:p>
          <a:p>
            <a:r>
              <a:rPr lang="en-US" altLang="ja-JP" dirty="0" smtClean="0"/>
              <a:t>Programming/Verify complete</a:t>
            </a:r>
            <a:endParaRPr kumimoji="1" lang="ja-JP" altLang="en-US" dirty="0"/>
          </a:p>
        </p:txBody>
      </p:sp>
      <p:sp>
        <p:nvSpPr>
          <p:cNvPr id="8" name="日付プレースホル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73</a:t>
            </a:fld>
            <a:endParaRPr kumimoji="1" lang="ja-JP" altLang="en-US"/>
          </a:p>
        </p:txBody>
      </p:sp>
      <p:sp>
        <p:nvSpPr>
          <p:cNvPr id="10" name="フッター プレースホル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Firmware</a:t>
            </a:r>
            <a:r>
              <a:rPr lang="ja-JP" altLang="en-US" dirty="0" smtClean="0"/>
              <a:t>のウォークスルー</a:t>
            </a:r>
            <a:endParaRPr kumimoji="1" lang="ja-JP" altLang="en-US" dirty="0"/>
          </a:p>
        </p:txBody>
      </p:sp>
      <p:sp>
        <p:nvSpPr>
          <p:cNvPr id="7" name="コンテンツ プレースホル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Firmware</a:t>
            </a:r>
            <a:r>
              <a:rPr lang="ja-JP" altLang="en-US" dirty="0" smtClean="0"/>
              <a:t>には、</a:t>
            </a:r>
            <a:r>
              <a:rPr lang="en-US" altLang="ja-JP" dirty="0" smtClean="0"/>
              <a:t>USB</a:t>
            </a:r>
            <a:r>
              <a:rPr lang="ja-JP" altLang="en-US" dirty="0" smtClean="0"/>
              <a:t>の低位層からアプリ層までのプログラムがソースで配置</a:t>
            </a:r>
            <a:endParaRPr lang="en-US" altLang="ja-JP" dirty="0" smtClean="0"/>
          </a:p>
          <a:p>
            <a:r>
              <a:rPr lang="ja-JP" altLang="en-US" dirty="0" smtClean="0"/>
              <a:t>アプリ層のファイルは</a:t>
            </a:r>
            <a:endParaRPr lang="en-US" altLang="ja-JP" dirty="0" smtClean="0"/>
          </a:p>
          <a:p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347864" y="3501008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マイコン側　</a:t>
            </a:r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ホスト</a:t>
            </a:r>
            <a:endParaRPr kumimoji="1" lang="ja-JP" altLang="en-US" dirty="0"/>
          </a:p>
        </p:txBody>
      </p:sp>
      <p:sp>
        <p:nvSpPr>
          <p:cNvPr id="9" name="角丸四角形 8"/>
          <p:cNvSpPr/>
          <p:nvPr/>
        </p:nvSpPr>
        <p:spPr>
          <a:xfrm>
            <a:off x="3131840" y="5661248"/>
            <a:ext cx="288032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USB</a:t>
            </a:r>
            <a:r>
              <a:rPr lang="ja-JP" altLang="en-US" dirty="0" smtClean="0"/>
              <a:t>コントローラ＋マイコン</a:t>
            </a:r>
            <a:endParaRPr lang="en-US" altLang="ja-JP" dirty="0" smtClean="0"/>
          </a:p>
        </p:txBody>
      </p:sp>
      <p:sp>
        <p:nvSpPr>
          <p:cNvPr id="10" name="角丸四角形 9"/>
          <p:cNvSpPr/>
          <p:nvPr/>
        </p:nvSpPr>
        <p:spPr>
          <a:xfrm>
            <a:off x="3131840" y="3933056"/>
            <a:ext cx="2880320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App</a:t>
            </a:r>
            <a:endParaRPr lang="en-US" altLang="ja-JP" dirty="0" smtClean="0"/>
          </a:p>
        </p:txBody>
      </p:sp>
      <p:sp>
        <p:nvSpPr>
          <p:cNvPr id="11" name="角丸四角形 10"/>
          <p:cNvSpPr/>
          <p:nvPr/>
        </p:nvSpPr>
        <p:spPr>
          <a:xfrm>
            <a:off x="3131840" y="4581128"/>
            <a:ext cx="2880320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ADK</a:t>
            </a:r>
            <a:r>
              <a:rPr lang="ja-JP" altLang="en-US" dirty="0" smtClean="0"/>
              <a:t>プロトコル制御</a:t>
            </a:r>
            <a:endParaRPr lang="en-US" altLang="ja-JP" dirty="0" smtClean="0"/>
          </a:p>
          <a:p>
            <a:pPr algn="ctr"/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ホスト制御</a:t>
            </a:r>
            <a:endParaRPr kumimoji="1" lang="ja-JP" altLang="en-US" dirty="0"/>
          </a:p>
        </p:txBody>
      </p:sp>
      <p:sp>
        <p:nvSpPr>
          <p:cNvPr id="12" name="右中かっこ 11"/>
          <p:cNvSpPr/>
          <p:nvPr/>
        </p:nvSpPr>
        <p:spPr>
          <a:xfrm>
            <a:off x="6012160" y="4005064"/>
            <a:ext cx="216024" cy="57606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55576" y="4437112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Firmware</a:t>
            </a:r>
            <a:endParaRPr kumimoji="1" lang="ja-JP" altLang="en-US" sz="2800" dirty="0"/>
          </a:p>
        </p:txBody>
      </p:sp>
      <p:sp>
        <p:nvSpPr>
          <p:cNvPr id="14" name="左中かっこ 13"/>
          <p:cNvSpPr/>
          <p:nvPr/>
        </p:nvSpPr>
        <p:spPr>
          <a:xfrm>
            <a:off x="2483768" y="3933056"/>
            <a:ext cx="504056" cy="172819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右中かっこ 14"/>
          <p:cNvSpPr/>
          <p:nvPr/>
        </p:nvSpPr>
        <p:spPr>
          <a:xfrm>
            <a:off x="6012160" y="4653136"/>
            <a:ext cx="216024" cy="10081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300192" y="4005064"/>
            <a:ext cx="1451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アプリ層</a:t>
            </a:r>
            <a:endParaRPr kumimoji="1" lang="ja-JP" altLang="en-US" sz="28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372200" y="486916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低位層</a:t>
            </a:r>
            <a:endParaRPr kumimoji="1" lang="ja-JP" altLang="en-US" sz="2800" dirty="0"/>
          </a:p>
        </p:txBody>
      </p:sp>
      <p:sp>
        <p:nvSpPr>
          <p:cNvPr id="18" name="日付プレースホルダ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9" name="スライド番号プレースホル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74</a:t>
            </a:fld>
            <a:endParaRPr kumimoji="1" lang="ja-JP" altLang="en-US"/>
          </a:p>
        </p:txBody>
      </p:sp>
      <p:sp>
        <p:nvSpPr>
          <p:cNvPr id="20" name="フッター プレースホルダ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低位層のヘッダ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3250" name="Picture 2" descr="C:\Users\hideo\Desktop\OpenAccDemo dwork\mplabx\Screenshot-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196752"/>
            <a:ext cx="8208912" cy="5130570"/>
          </a:xfrm>
          <a:prstGeom prst="rect">
            <a:avLst/>
          </a:prstGeom>
          <a:noFill/>
        </p:spPr>
      </p:pic>
      <p:sp>
        <p:nvSpPr>
          <p:cNvPr id="6" name="角丸四角形 5"/>
          <p:cNvSpPr/>
          <p:nvPr/>
        </p:nvSpPr>
        <p:spPr>
          <a:xfrm>
            <a:off x="2915816" y="4509120"/>
            <a:ext cx="5688632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Common, Hardware profiles, USB stack</a:t>
            </a:r>
            <a:r>
              <a:rPr kumimoji="1" lang="ja-JP" altLang="en-US" sz="2400" dirty="0" smtClean="0"/>
              <a:t>は</a:t>
            </a:r>
            <a:endParaRPr kumimoji="1" lang="en-US" altLang="ja-JP" sz="2400" dirty="0" smtClean="0"/>
          </a:p>
          <a:p>
            <a:pPr algn="ctr"/>
            <a:r>
              <a:rPr lang="ja-JP" altLang="en-US" sz="2400" dirty="0" smtClean="0"/>
              <a:t>低位層のヘッダ</a:t>
            </a:r>
            <a:endParaRPr kumimoji="1" lang="ja-JP" altLang="en-US" sz="2400" dirty="0"/>
          </a:p>
        </p:txBody>
      </p:sp>
      <p:sp>
        <p:nvSpPr>
          <p:cNvPr id="9" name="右中かっこ 8"/>
          <p:cNvSpPr/>
          <p:nvPr/>
        </p:nvSpPr>
        <p:spPr>
          <a:xfrm>
            <a:off x="3131840" y="3212976"/>
            <a:ext cx="288032" cy="10801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/>
          <p:cNvSpPr/>
          <p:nvPr/>
        </p:nvSpPr>
        <p:spPr>
          <a:xfrm>
            <a:off x="3779912" y="2996952"/>
            <a:ext cx="3888432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 smtClean="0"/>
              <a:t>PIC</a:t>
            </a:r>
            <a:r>
              <a:rPr lang="ja-JP" altLang="en-US" dirty="0" smtClean="0"/>
              <a:t>の型番の違いを吸収するヘッダ</a:t>
            </a:r>
            <a:endParaRPr lang="en-US" altLang="ja-JP" dirty="0" smtClean="0"/>
          </a:p>
          <a:p>
            <a:r>
              <a:rPr kumimoji="1" lang="en-US" altLang="ja-JP" dirty="0" smtClean="0"/>
              <a:t>PIC24FJGB002</a:t>
            </a:r>
            <a:r>
              <a:rPr lang="ja-JP" altLang="en-US" dirty="0" smtClean="0"/>
              <a:t>が今回の型番</a:t>
            </a:r>
            <a:endParaRPr kumimoji="1" lang="ja-JP" altLang="en-US" dirty="0"/>
          </a:p>
        </p:txBody>
      </p:sp>
      <p:sp>
        <p:nvSpPr>
          <p:cNvPr id="8" name="日付プレースホル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1" name="スライド番号プレースホル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75</a:t>
            </a:fld>
            <a:endParaRPr kumimoji="1" lang="ja-JP" altLang="en-US"/>
          </a:p>
        </p:txBody>
      </p:sp>
      <p:sp>
        <p:nvSpPr>
          <p:cNvPr id="12" name="フッター プレースホル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ソースファイル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90114" name="Picture 2" descr="C:\Users\hideo\Desktop\OpenAccDemo dwork\mplabx\Screenshot-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 4"/>
          <p:cNvSpPr/>
          <p:nvPr/>
        </p:nvSpPr>
        <p:spPr>
          <a:xfrm>
            <a:off x="1259632" y="3573017"/>
            <a:ext cx="7560840" cy="23762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 smtClean="0"/>
              <a:t> </a:t>
            </a:r>
            <a:r>
              <a:rPr lang="en-US" altLang="ja-JP" dirty="0" err="1" smtClean="0"/>
              <a:t>m</a:t>
            </a:r>
            <a:r>
              <a:rPr kumimoji="1" lang="en-US" altLang="ja-JP" dirty="0" err="1" smtClean="0"/>
              <a:t>ain.c</a:t>
            </a:r>
            <a:r>
              <a:rPr lang="en-US" altLang="ja-JP" dirty="0" smtClean="0"/>
              <a:t>		  		</a:t>
            </a:r>
            <a:r>
              <a:rPr lang="ja-JP" altLang="en-US" dirty="0" smtClean="0"/>
              <a:t>アプリの記述ソース</a:t>
            </a:r>
            <a:endParaRPr lang="en-US" altLang="ja-JP" dirty="0" smtClean="0"/>
          </a:p>
          <a:p>
            <a:r>
              <a:rPr lang="ja-JP" altLang="en-US" dirty="0" smtClean="0"/>
              <a:t> </a:t>
            </a:r>
            <a:r>
              <a:rPr kumimoji="1" lang="en-US" altLang="ja-JP" dirty="0" err="1" smtClean="0"/>
              <a:t>usb_config.c</a:t>
            </a:r>
            <a:r>
              <a:rPr kumimoji="1" lang="en-US" altLang="ja-JP" dirty="0" smtClean="0"/>
              <a:t>	 	 	HOST</a:t>
            </a:r>
            <a:r>
              <a:rPr lang="ja-JP" altLang="en-US" dirty="0" smtClean="0"/>
              <a:t>層へのハンドラの登録</a:t>
            </a:r>
            <a:endParaRPr lang="en-US" altLang="ja-JP" dirty="0" smtClean="0"/>
          </a:p>
          <a:p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usb_host.c</a:t>
            </a:r>
            <a:r>
              <a:rPr kumimoji="1" lang="en-US" altLang="ja-JP" dirty="0" smtClean="0"/>
              <a:t>	  		</a:t>
            </a:r>
            <a:r>
              <a:rPr kumimoji="1" lang="ja-JP" altLang="en-US" dirty="0" smtClean="0"/>
              <a:t>ハード制御部</a:t>
            </a:r>
            <a:endParaRPr kumimoji="1" lang="en-US" altLang="ja-JP" dirty="0" smtClean="0"/>
          </a:p>
          <a:p>
            <a:r>
              <a:rPr lang="en-US" altLang="ja-JP" dirty="0" smtClean="0"/>
              <a:t> </a:t>
            </a:r>
            <a:r>
              <a:rPr lang="en-US" altLang="ja-JP" dirty="0" err="1" smtClean="0"/>
              <a:t>usb_host_android.c</a:t>
            </a:r>
            <a:r>
              <a:rPr lang="en-US" altLang="ja-JP" dirty="0" smtClean="0"/>
              <a:t>		ADK</a:t>
            </a:r>
            <a:r>
              <a:rPr lang="ja-JP" altLang="en-US" dirty="0" smtClean="0"/>
              <a:t>固有処理</a:t>
            </a:r>
            <a:r>
              <a:rPr lang="en-US" altLang="ja-JP" dirty="0" smtClean="0"/>
              <a:t> </a:t>
            </a:r>
            <a:r>
              <a:rPr lang="ja-JP" altLang="en-US" dirty="0" smtClean="0"/>
              <a:t>プロトコル無依存部</a:t>
            </a:r>
            <a:endParaRPr lang="en-US" altLang="ja-JP" dirty="0" smtClean="0"/>
          </a:p>
          <a:p>
            <a:r>
              <a:rPr lang="ja-JP" altLang="en-US" dirty="0" smtClean="0"/>
              <a:t> </a:t>
            </a:r>
            <a:r>
              <a:rPr lang="en-US" altLang="ja-JP" dirty="0" smtClean="0"/>
              <a:t>usb_host_android_protocol_v1.c</a:t>
            </a:r>
            <a:r>
              <a:rPr kumimoji="1" lang="en-US" altLang="ja-JP" dirty="0" smtClean="0"/>
              <a:t>	ADK</a:t>
            </a:r>
            <a:r>
              <a:rPr lang="ja-JP" altLang="en-US" dirty="0" smtClean="0"/>
              <a:t>固有処理プロトコル依存部</a:t>
            </a:r>
            <a:endParaRPr kumimoji="1" lang="ja-JP" altLang="en-US" dirty="0"/>
          </a:p>
        </p:txBody>
      </p:sp>
      <p:sp>
        <p:nvSpPr>
          <p:cNvPr id="6" name="角丸四角形 5"/>
          <p:cNvSpPr/>
          <p:nvPr/>
        </p:nvSpPr>
        <p:spPr>
          <a:xfrm>
            <a:off x="4499992" y="2060849"/>
            <a:ext cx="3888432" cy="1152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アプリ部は</a:t>
            </a:r>
            <a:r>
              <a:rPr lang="en-US" altLang="ja-JP" dirty="0" err="1" smtClean="0"/>
              <a:t>main.c</a:t>
            </a:r>
            <a:r>
              <a:rPr lang="ja-JP" altLang="en-US" dirty="0" smtClean="0"/>
              <a:t>に記述</a:t>
            </a:r>
            <a:endParaRPr kumimoji="1" lang="ja-JP" altLang="en-US" dirty="0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8" name="スライド番号プレースホル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76</a:t>
            </a:fld>
            <a:endParaRPr kumimoji="1" lang="ja-JP" altLang="en-US"/>
          </a:p>
        </p:txBody>
      </p:sp>
      <p:sp>
        <p:nvSpPr>
          <p:cNvPr id="9" name="フッター プレースホル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GPIO</a:t>
            </a:r>
            <a:r>
              <a:rPr kumimoji="1" lang="ja-JP" altLang="en-US" dirty="0" smtClean="0"/>
              <a:t>ポートの出力設定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4274" name="Picture 2" descr="C:\Users\hideo\Desktop\OpenAccDemo dwork\mplabx\Screenshot-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196752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 4"/>
          <p:cNvSpPr/>
          <p:nvPr/>
        </p:nvSpPr>
        <p:spPr>
          <a:xfrm>
            <a:off x="4283968" y="3879431"/>
            <a:ext cx="4536504" cy="17281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kumimoji="1" lang="en-US" altLang="ja-JP" dirty="0" smtClean="0"/>
              <a:t>LATA &amp;= 0xfffc;</a:t>
            </a:r>
            <a:r>
              <a:rPr lang="en-US" altLang="ja-JP" dirty="0" smtClean="0"/>
              <a:t>TRISA &amp;= 0xfffc</a:t>
            </a:r>
          </a:p>
          <a:p>
            <a:r>
              <a:rPr lang="en-US" altLang="ja-JP" dirty="0" smtClean="0"/>
              <a:t>  </a:t>
            </a:r>
            <a:r>
              <a:rPr kumimoji="1" lang="en-US" altLang="ja-JP" dirty="0" smtClean="0"/>
              <a:t>RA0,RA1</a:t>
            </a:r>
            <a:r>
              <a:rPr kumimoji="1" lang="ja-JP" altLang="en-US" dirty="0" smtClean="0"/>
              <a:t>を出力モードで初期値は</a:t>
            </a:r>
            <a:r>
              <a:rPr kumimoji="1" lang="en-US" altLang="ja-JP" dirty="0" smtClean="0"/>
              <a:t>OFF</a:t>
            </a:r>
          </a:p>
          <a:p>
            <a:pPr>
              <a:buFont typeface="Arial" pitchFamily="34" charset="0"/>
              <a:buChar char="•"/>
            </a:pPr>
            <a:r>
              <a:rPr kumimoji="1" lang="en-US" altLang="ja-JP" dirty="0" smtClean="0"/>
              <a:t>RA0</a:t>
            </a:r>
            <a:r>
              <a:rPr kumimoji="1" lang="ja-JP" altLang="en-US" dirty="0" smtClean="0"/>
              <a:t>を</a:t>
            </a:r>
            <a:r>
              <a:rPr kumimoji="1" lang="en-US" altLang="ja-JP" dirty="0" smtClean="0"/>
              <a:t>LATAbits.LATA0</a:t>
            </a:r>
            <a:r>
              <a:rPr kumimoji="1" lang="ja-JP" altLang="en-US" dirty="0" smtClean="0"/>
              <a:t>で</a:t>
            </a:r>
            <a:r>
              <a:rPr kumimoji="1" lang="en-US" altLang="ja-JP" dirty="0" smtClean="0"/>
              <a:t>mLED_1</a:t>
            </a:r>
            <a:r>
              <a:rPr kumimoji="1" lang="ja-JP" altLang="en-US" dirty="0" smtClean="0"/>
              <a:t>として操作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77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GPIO</a:t>
            </a:r>
            <a:r>
              <a:rPr kumimoji="1" lang="ja-JP" altLang="en-US" dirty="0" smtClean="0"/>
              <a:t>の入力設定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5298" name="Picture 2" descr="C:\Users\hideo\Desktop\OpenAccDemo dwork\mplabx\Screenshot-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4"/>
          </a:xfrm>
          <a:prstGeom prst="rect">
            <a:avLst/>
          </a:prstGeom>
          <a:noFill/>
        </p:spPr>
      </p:pic>
      <p:sp>
        <p:nvSpPr>
          <p:cNvPr id="5" name="右中かっこ 4"/>
          <p:cNvSpPr/>
          <p:nvPr/>
        </p:nvSpPr>
        <p:spPr>
          <a:xfrm>
            <a:off x="5436096" y="2708920"/>
            <a:ext cx="360040" cy="10801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3275856" y="3645024"/>
            <a:ext cx="5688632" cy="19442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altLang="ja-JP" sz="2400" dirty="0" smtClean="0"/>
              <a:t>TRISBbits.TRISB5 = 1;</a:t>
            </a:r>
          </a:p>
          <a:p>
            <a:r>
              <a:rPr kumimoji="1" lang="en-US" altLang="ja-JP" sz="2400" dirty="0" smtClean="0"/>
              <a:t>  RB5</a:t>
            </a:r>
            <a:r>
              <a:rPr kumimoji="1" lang="ja-JP" altLang="en-US" sz="2400" dirty="0" smtClean="0"/>
              <a:t>を入力モードで</a:t>
            </a:r>
            <a:endParaRPr kumimoji="1" lang="en-US" altLang="ja-JP" sz="2400" dirty="0" smtClean="0"/>
          </a:p>
          <a:p>
            <a:pPr>
              <a:buFont typeface="Arial" pitchFamily="34" charset="0"/>
              <a:buChar char="•"/>
            </a:pPr>
            <a:r>
              <a:rPr kumimoji="1" lang="en-US" altLang="ja-JP" sz="2400" dirty="0" smtClean="0"/>
              <a:t>Switch1Pressed</a:t>
            </a:r>
          </a:p>
          <a:p>
            <a:r>
              <a:rPr lang="en-US" altLang="ja-JP" sz="2400" dirty="0" smtClean="0"/>
              <a:t>  </a:t>
            </a:r>
            <a:r>
              <a:rPr kumimoji="1" lang="en-US" altLang="ja-JP" sz="2400" dirty="0" smtClean="0"/>
              <a:t>PORTBbits.RB5</a:t>
            </a:r>
            <a:r>
              <a:rPr lang="ja-JP" altLang="en-US" sz="2400" dirty="0" smtClean="0"/>
              <a:t>をテストして</a:t>
            </a:r>
            <a:r>
              <a:rPr lang="en-US" altLang="ja-JP" sz="2400" dirty="0" smtClean="0"/>
              <a:t>TRUE/FALSE</a:t>
            </a:r>
            <a:endParaRPr kumimoji="1" lang="ja-JP" altLang="en-US" sz="2400" dirty="0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8" name="スライド番号プレースホル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78</a:t>
            </a:fld>
            <a:endParaRPr kumimoji="1" lang="ja-JP" altLang="en-US"/>
          </a:p>
        </p:txBody>
      </p:sp>
      <p:sp>
        <p:nvSpPr>
          <p:cNvPr id="9" name="フッター プレースホル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ADC</a:t>
            </a:r>
            <a:r>
              <a:rPr kumimoji="1" lang="ja-JP" altLang="en-US" dirty="0" smtClean="0"/>
              <a:t>の</a:t>
            </a:r>
            <a:r>
              <a:rPr lang="ja-JP" altLang="en-US" dirty="0" smtClean="0"/>
              <a:t>設定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5298" name="Picture 2" descr="C:\Users\hideo\Desktop\OpenAccDemo dwork\mplabx\Screenshot-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33746"/>
            <a:ext cx="8280920" cy="5175574"/>
          </a:xfrm>
          <a:prstGeom prst="rect">
            <a:avLst/>
          </a:prstGeom>
          <a:noFill/>
        </p:spPr>
      </p:pic>
      <p:sp>
        <p:nvSpPr>
          <p:cNvPr id="5" name="右中かっこ 4"/>
          <p:cNvSpPr/>
          <p:nvPr/>
        </p:nvSpPr>
        <p:spPr>
          <a:xfrm>
            <a:off x="8028384" y="4005064"/>
            <a:ext cx="360040" cy="43204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1115616" y="4086074"/>
            <a:ext cx="7704856" cy="2160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 smtClean="0"/>
              <a:t>AD1PCFGLbits.PCFG5 = 0;  		AN5</a:t>
            </a:r>
            <a:r>
              <a:rPr lang="ja-JP" altLang="en-US" dirty="0" smtClean="0"/>
              <a:t>を</a:t>
            </a:r>
            <a:r>
              <a:rPr lang="en-US" altLang="ja-JP" dirty="0" smtClean="0"/>
              <a:t>analog</a:t>
            </a:r>
            <a:r>
              <a:rPr lang="ja-JP" altLang="en-US" dirty="0" smtClean="0"/>
              <a:t>ポートとして使用</a:t>
            </a:r>
            <a:endParaRPr lang="en-US" altLang="ja-JP" dirty="0" smtClean="0"/>
          </a:p>
          <a:p>
            <a:r>
              <a:rPr lang="en-US" altLang="ja-JP" dirty="0" smtClean="0"/>
              <a:t>AD1CON2bits.VCFG = 0x0; 		</a:t>
            </a:r>
            <a:r>
              <a:rPr lang="ja-JP" altLang="en-US" dirty="0" smtClean="0"/>
              <a:t>基準電圧：</a:t>
            </a:r>
            <a:r>
              <a:rPr lang="en-US" altLang="ja-JP" dirty="0" smtClean="0"/>
              <a:t>VDD</a:t>
            </a:r>
          </a:p>
          <a:p>
            <a:r>
              <a:rPr lang="en-US" altLang="ja-JP" dirty="0" smtClean="0"/>
              <a:t>AD1CON3bits.ADCS = 0xFF;		</a:t>
            </a:r>
            <a:r>
              <a:rPr lang="ja-JP" altLang="en-US" dirty="0" smtClean="0"/>
              <a:t>変換クロック</a:t>
            </a:r>
            <a:r>
              <a:rPr lang="en-US" altLang="ja-JP" dirty="0" smtClean="0"/>
              <a:t>  		</a:t>
            </a:r>
          </a:p>
          <a:p>
            <a:r>
              <a:rPr lang="en-US" altLang="ja-JP" dirty="0" smtClean="0"/>
              <a:t>AD1CON1bits.SSRC = 0x0; 		Auto Sample b11001 TAD</a:t>
            </a:r>
          </a:p>
          <a:p>
            <a:r>
              <a:rPr lang="en-US" altLang="ja-JP" dirty="0" smtClean="0"/>
              <a:t>AD1CON3bits.SAMC = 0b10000;	</a:t>
            </a:r>
            <a:r>
              <a:rPr lang="ja-JP" altLang="en-US" dirty="0" smtClean="0"/>
              <a:t>サンプリング時間</a:t>
            </a:r>
            <a:endParaRPr lang="en-US" altLang="ja-JP" dirty="0" smtClean="0"/>
          </a:p>
          <a:p>
            <a:r>
              <a:rPr lang="en-US" altLang="ja-JP" dirty="0" smtClean="0"/>
              <a:t>AD1CON1bits.FORM = 0b00;		</a:t>
            </a:r>
            <a:r>
              <a:rPr lang="ja-JP" altLang="en-US" dirty="0" smtClean="0"/>
              <a:t>出力フォーマット：整数</a:t>
            </a:r>
            <a:r>
              <a:rPr lang="en-US" altLang="ja-JP" dirty="0" smtClean="0"/>
              <a:t> </a:t>
            </a:r>
          </a:p>
          <a:p>
            <a:r>
              <a:rPr lang="en-US" altLang="ja-JP" dirty="0" smtClean="0"/>
              <a:t>AD1CON2bits.SMPI = 0x0;		</a:t>
            </a:r>
            <a:r>
              <a:rPr lang="ja-JP" altLang="en-US" dirty="0" smtClean="0"/>
              <a:t>割り込み頻度：毎回</a:t>
            </a:r>
            <a:endParaRPr lang="en-US" altLang="ja-JP" dirty="0" smtClean="0"/>
          </a:p>
          <a:p>
            <a:r>
              <a:rPr lang="en-US" altLang="ja-JP" dirty="0" smtClean="0"/>
              <a:t>AD1CON1bits.ADON = 1;		ADC</a:t>
            </a:r>
            <a:r>
              <a:rPr lang="ja-JP" altLang="en-US" dirty="0" smtClean="0"/>
              <a:t>の動作：</a:t>
            </a:r>
            <a:r>
              <a:rPr lang="en-US" altLang="ja-JP" dirty="0" smtClean="0"/>
              <a:t>ON</a:t>
            </a:r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8" name="スライド番号プレースホル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79</a:t>
            </a:fld>
            <a:endParaRPr kumimoji="1" lang="ja-JP" altLang="en-US"/>
          </a:p>
        </p:txBody>
      </p:sp>
      <p:sp>
        <p:nvSpPr>
          <p:cNvPr id="9" name="フッター プレースホル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OpenAccessoryDemo</a:t>
            </a:r>
            <a:r>
              <a:rPr kumimoji="1" lang="ja-JP" altLang="en-US" dirty="0" smtClean="0"/>
              <a:t>の内容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800" dirty="0" smtClean="0"/>
              <a:t>App Source Code	</a:t>
            </a:r>
            <a:r>
              <a:rPr lang="en-US" altLang="ja-JP" sz="2400" dirty="0" smtClean="0"/>
              <a:t>Android</a:t>
            </a:r>
            <a:r>
              <a:rPr lang="ja-JP" altLang="en-US" sz="2400" dirty="0" smtClean="0"/>
              <a:t>アプリのソース</a:t>
            </a:r>
            <a:endParaRPr lang="en-US" altLang="ja-JP" sz="2400" dirty="0" smtClean="0"/>
          </a:p>
          <a:p>
            <a:pPr lvl="1"/>
            <a:r>
              <a:rPr lang="en-US" altLang="ja-JP" sz="2000" dirty="0" smtClean="0"/>
              <a:t>v2.3.x	2.3.4</a:t>
            </a:r>
            <a:r>
              <a:rPr lang="ja-JP" altLang="en-US" sz="2000" dirty="0" smtClean="0"/>
              <a:t>以降の</a:t>
            </a:r>
            <a:r>
              <a:rPr lang="en-US" altLang="ja-JP" sz="2000" dirty="0" smtClean="0"/>
              <a:t>ADK</a:t>
            </a:r>
            <a:r>
              <a:rPr lang="ja-JP" altLang="en-US" sz="2000" dirty="0" smtClean="0"/>
              <a:t>アプリのソース</a:t>
            </a:r>
            <a:endParaRPr lang="en-US" altLang="ja-JP" sz="2000" dirty="0" smtClean="0"/>
          </a:p>
          <a:p>
            <a:pPr lvl="1"/>
            <a:r>
              <a:rPr lang="en-US" altLang="ja-JP" sz="2000" dirty="0" smtClean="0"/>
              <a:t>V3.x	3.x</a:t>
            </a:r>
            <a:r>
              <a:rPr lang="ja-JP" altLang="en-US" sz="2000" dirty="0" smtClean="0"/>
              <a:t>以降の</a:t>
            </a:r>
            <a:r>
              <a:rPr lang="en-US" altLang="ja-JP" sz="2000" dirty="0" smtClean="0"/>
              <a:t>ADK</a:t>
            </a:r>
            <a:r>
              <a:rPr lang="ja-JP" altLang="en-US" sz="2000" dirty="0" smtClean="0"/>
              <a:t>アプリの</a:t>
            </a:r>
            <a:r>
              <a:rPr lang="ja-JP" altLang="en-US" sz="2000" dirty="0" err="1" smtClean="0"/>
              <a:t>ｓ</a:t>
            </a:r>
            <a:r>
              <a:rPr lang="en-US" altLang="ja-JP" sz="2000" dirty="0" smtClean="0"/>
              <a:t>-</a:t>
            </a:r>
            <a:r>
              <a:rPr lang="ja-JP" altLang="en-US" sz="2000" dirty="0" smtClean="0"/>
              <a:t>す</a:t>
            </a:r>
            <a:endParaRPr lang="en-US" altLang="ja-JP" sz="2000" dirty="0" smtClean="0"/>
          </a:p>
          <a:p>
            <a:r>
              <a:rPr kumimoji="1" lang="en-US" altLang="ja-JP" sz="2800" dirty="0" smtClean="0"/>
              <a:t>Doc				</a:t>
            </a:r>
          </a:p>
          <a:p>
            <a:pPr lvl="1"/>
            <a:r>
              <a:rPr lang="en-US" altLang="ja-JP" sz="2000" dirty="0" err="1" smtClean="0"/>
              <a:t>Poorman’s</a:t>
            </a:r>
            <a:r>
              <a:rPr lang="en-US" altLang="ja-JP" sz="2000" dirty="0" smtClean="0"/>
              <a:t> adk.pptx	</a:t>
            </a:r>
            <a:r>
              <a:rPr lang="ja-JP" altLang="en-US" sz="2000" dirty="0" smtClean="0"/>
              <a:t>この資料</a:t>
            </a:r>
            <a:endParaRPr lang="en-US" altLang="ja-JP" sz="2000" dirty="0" smtClean="0"/>
          </a:p>
          <a:p>
            <a:pPr lvl="1"/>
            <a:r>
              <a:rPr lang="en-US" altLang="ja-JP" sz="2000" dirty="0" smtClean="0"/>
              <a:t>OpenAccDemo.pdf		</a:t>
            </a:r>
            <a:r>
              <a:rPr lang="ja-JP" altLang="en-US" sz="2000" dirty="0" smtClean="0"/>
              <a:t>回路図　</a:t>
            </a:r>
            <a:r>
              <a:rPr lang="en-US" altLang="ja-JP" sz="2000" dirty="0" smtClean="0"/>
              <a:t>PDF</a:t>
            </a:r>
            <a:r>
              <a:rPr lang="ja-JP" altLang="en-US" sz="2000" dirty="0" smtClean="0"/>
              <a:t>形式</a:t>
            </a:r>
            <a:endParaRPr lang="en-US" altLang="ja-JP" sz="2000" dirty="0" smtClean="0"/>
          </a:p>
          <a:p>
            <a:pPr lvl="1"/>
            <a:r>
              <a:rPr kumimoji="1" lang="en-US" altLang="ja-JP" sz="2000" dirty="0" smtClean="0"/>
              <a:t>OpenAccDemo.sch		</a:t>
            </a:r>
            <a:r>
              <a:rPr kumimoji="1" lang="ja-JP" altLang="en-US" sz="2000" dirty="0" smtClean="0"/>
              <a:t>回路図　</a:t>
            </a:r>
            <a:r>
              <a:rPr kumimoji="1" lang="en-US" altLang="ja-JP" sz="2000" dirty="0" err="1" smtClean="0"/>
              <a:t>EagleCAD</a:t>
            </a:r>
            <a:r>
              <a:rPr kumimoji="1" lang="ja-JP" altLang="en-US" sz="2000" dirty="0" smtClean="0"/>
              <a:t>形式</a:t>
            </a:r>
            <a:endParaRPr kumimoji="1" lang="en-US" altLang="ja-JP" sz="2000" dirty="0" smtClean="0"/>
          </a:p>
          <a:p>
            <a:r>
              <a:rPr lang="en-US" altLang="ja-JP" sz="2800" dirty="0" smtClean="0"/>
              <a:t>Firmware			</a:t>
            </a:r>
            <a:r>
              <a:rPr lang="en-US" altLang="ja-JP" sz="2400" dirty="0" err="1" smtClean="0"/>
              <a:t>Firmware</a:t>
            </a:r>
            <a:r>
              <a:rPr lang="ja-JP" altLang="en-US" sz="2400" dirty="0" smtClean="0"/>
              <a:t>の</a:t>
            </a:r>
            <a:r>
              <a:rPr kumimoji="1" lang="ja-JP" altLang="en-US" sz="2400" dirty="0" smtClean="0"/>
              <a:t>ソース</a:t>
            </a:r>
            <a:endParaRPr lang="en-US" altLang="ja-JP" sz="2400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型番依存部の切り替え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7346" name="Picture 2" descr="C:\Users\hideo\Desktop\OpenAccDemo dwork\mplabx\Screenshot-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4"/>
          </a:xfrm>
          <a:prstGeom prst="rect">
            <a:avLst/>
          </a:prstGeom>
          <a:noFill/>
        </p:spPr>
      </p:pic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80</a:t>
            </a:fld>
            <a:endParaRPr kumimoji="1" lang="ja-JP" altLang="en-US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処理対象の</a:t>
            </a:r>
            <a:r>
              <a:rPr kumimoji="1" lang="en-US" altLang="ja-JP" dirty="0" err="1" smtClean="0"/>
              <a:t>Vid,Pid</a:t>
            </a:r>
            <a:r>
              <a:rPr kumimoji="1" lang="ja-JP" altLang="en-US" dirty="0" smtClean="0"/>
              <a:t>の定義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9394" name="Picture 2" descr="C:\Users\hideo\Desktop\OpenAccDemo dwork\mplabx\Screenshot-1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196752"/>
            <a:ext cx="8352928" cy="5220580"/>
          </a:xfrm>
          <a:prstGeom prst="rect">
            <a:avLst/>
          </a:prstGeom>
          <a:noFill/>
        </p:spPr>
      </p:pic>
      <p:sp>
        <p:nvSpPr>
          <p:cNvPr id="5" name="右中かっこ 4"/>
          <p:cNvSpPr/>
          <p:nvPr/>
        </p:nvSpPr>
        <p:spPr>
          <a:xfrm>
            <a:off x="5724128" y="5445224"/>
            <a:ext cx="360040" cy="7920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4788024" y="3789039"/>
            <a:ext cx="3528392" cy="1152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 err="1" smtClean="0"/>
              <a:t>Vid,PID</a:t>
            </a:r>
            <a:r>
              <a:rPr kumimoji="1" lang="ja-JP" altLang="en-US" dirty="0" smtClean="0"/>
              <a:t>の定義</a:t>
            </a:r>
            <a:endParaRPr kumimoji="1" lang="en-US" altLang="ja-JP" dirty="0" smtClean="0"/>
          </a:p>
          <a:p>
            <a:r>
              <a:rPr lang="en-US" altLang="ja-JP" dirty="0" smtClean="0"/>
              <a:t>0x180,0x200</a:t>
            </a:r>
            <a:r>
              <a:rPr lang="ja-JP" altLang="en-US" dirty="0" smtClean="0"/>
              <a:t>又は</a:t>
            </a:r>
            <a:r>
              <a:rPr lang="en-US" altLang="ja-JP" dirty="0" smtClean="0"/>
              <a:t>0x180,0x201</a:t>
            </a:r>
            <a:endParaRPr kumimoji="1" lang="ja-JP" altLang="en-US" dirty="0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8" name="スライド番号プレースホル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81</a:t>
            </a:fld>
            <a:endParaRPr kumimoji="1" lang="ja-JP" altLang="en-US"/>
          </a:p>
        </p:txBody>
      </p:sp>
      <p:sp>
        <p:nvSpPr>
          <p:cNvPr id="9" name="フッター プレースホル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PIC</a:t>
            </a:r>
            <a:r>
              <a:rPr kumimoji="1" lang="ja-JP" altLang="en-US" dirty="0" smtClean="0"/>
              <a:t>のファンクション指定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3970" name="Picture 2" descr="C:\Users\hideo\Desktop\OpenAccDemo dwork\mplabx\Screenshot-4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205753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 4"/>
          <p:cNvSpPr/>
          <p:nvPr/>
        </p:nvSpPr>
        <p:spPr>
          <a:xfrm>
            <a:off x="3275856" y="3438001"/>
            <a:ext cx="4968552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ja-JP" altLang="en-US" dirty="0" smtClean="0"/>
              <a:t>リセット、ディバック、</a:t>
            </a:r>
            <a:r>
              <a:rPr lang="en-US" altLang="ja-JP" dirty="0" smtClean="0"/>
              <a:t>Watchdog</a:t>
            </a:r>
            <a:r>
              <a:rPr lang="ja-JP" altLang="en-US" dirty="0" err="1" smtClean="0"/>
              <a:t>、</a:t>
            </a:r>
            <a:r>
              <a:rPr lang="ja-JP" altLang="en-US" dirty="0" smtClean="0"/>
              <a:t>クロック源など</a:t>
            </a:r>
            <a:endParaRPr lang="en-US" altLang="ja-JP" dirty="0" smtClean="0"/>
          </a:p>
          <a:p>
            <a:pPr>
              <a:buFont typeface="Arial" pitchFamily="34" charset="0"/>
              <a:buChar char="•"/>
            </a:pPr>
            <a:r>
              <a:rPr kumimoji="1" lang="ja-JP" altLang="en-US" dirty="0" smtClean="0"/>
              <a:t>しばらくはコピペでよい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82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App</a:t>
            </a:r>
            <a:r>
              <a:rPr kumimoji="1" lang="ja-JP" altLang="en-US" dirty="0" smtClean="0"/>
              <a:t>とのプロトコル定義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2946" name="Picture 2" descr="C:\Users\hideo\Desktop\OpenAccDemo dwork\mplabx\Screenshot-4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4"/>
          </a:xfrm>
          <a:prstGeom prst="rect">
            <a:avLst/>
          </a:prstGeom>
          <a:noFill/>
        </p:spPr>
      </p:pic>
      <p:sp>
        <p:nvSpPr>
          <p:cNvPr id="5" name="角丸四角形 4"/>
          <p:cNvSpPr/>
          <p:nvPr/>
        </p:nvSpPr>
        <p:spPr>
          <a:xfrm>
            <a:off x="3275856" y="2996952"/>
            <a:ext cx="5040560" cy="1800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altLang="ja-JP" sz="1600" dirty="0" smtClean="0"/>
              <a:t>COMMAND_SET_LEDS           	 	= 0x01,</a:t>
            </a:r>
          </a:p>
          <a:p>
            <a:pPr>
              <a:buFont typeface="Arial" pitchFamily="34" charset="0"/>
              <a:buChar char="•"/>
            </a:pPr>
            <a:r>
              <a:rPr lang="en-US" altLang="ja-JP" sz="1600" dirty="0" smtClean="0"/>
              <a:t>COMMAND_UPDATE_PUSHBUTTONS  	= 0x02,</a:t>
            </a:r>
          </a:p>
          <a:p>
            <a:pPr>
              <a:buFont typeface="Arial" pitchFamily="34" charset="0"/>
              <a:buChar char="•"/>
            </a:pPr>
            <a:r>
              <a:rPr lang="en-US" altLang="ja-JP" sz="1600" dirty="0" smtClean="0"/>
              <a:t>COMMAND_UPDATE_POT          		= 0x03,</a:t>
            </a:r>
          </a:p>
          <a:p>
            <a:pPr>
              <a:buFont typeface="Arial" pitchFamily="34" charset="0"/>
              <a:buChar char="•"/>
            </a:pPr>
            <a:endParaRPr lang="en-US" altLang="ja-JP" sz="1600" dirty="0" smtClean="0"/>
          </a:p>
          <a:p>
            <a:pPr>
              <a:buFont typeface="Arial" pitchFamily="34" charset="0"/>
              <a:buChar char="•"/>
            </a:pPr>
            <a:r>
              <a:rPr lang="en-US" altLang="ja-JP" sz="1600" dirty="0" smtClean="0"/>
              <a:t>COMMAND_APP_CONNECT         	= 0xFE,</a:t>
            </a:r>
          </a:p>
          <a:p>
            <a:pPr>
              <a:buFont typeface="Arial" pitchFamily="34" charset="0"/>
              <a:buChar char="•"/>
            </a:pPr>
            <a:r>
              <a:rPr lang="en-US" altLang="ja-JP" sz="1600" dirty="0" smtClean="0"/>
              <a:t>COMMAND_APP_DISCONNECT      	= 0xFF</a:t>
            </a:r>
            <a:endParaRPr kumimoji="1" lang="ja-JP" altLang="en-US" sz="1600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83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アクセサリの識別情報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1922" name="Picture 2" descr="C:\Users\hideo\Desktop\OpenAccDemo dwork\mplabx\Screenshot-4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1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3707904" y="1412776"/>
            <a:ext cx="5436096" cy="2376264"/>
          </a:xfrm>
          <a:prstGeom prst="wedgeRoundRectCallout">
            <a:avLst>
              <a:gd name="adj1" fmla="val -49350"/>
              <a:gd name="adj2" fmla="val 545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dirty="0" smtClean="0"/>
              <a:t>static char manufacturer[] = "Microchip Technology Inc.";</a:t>
            </a:r>
          </a:p>
          <a:p>
            <a:r>
              <a:rPr lang="en-US" altLang="ja-JP" sz="1600" dirty="0" smtClean="0"/>
              <a:t>static char model[] = "Basic Accessory Demo";</a:t>
            </a:r>
          </a:p>
          <a:p>
            <a:r>
              <a:rPr lang="en-US" altLang="ja-JP" sz="1600" dirty="0" smtClean="0"/>
              <a:t>static char description[] = DEMO_BOARD_NAME_STRING;</a:t>
            </a:r>
          </a:p>
          <a:p>
            <a:r>
              <a:rPr lang="en-US" altLang="ja-JP" sz="1600" dirty="0" smtClean="0"/>
              <a:t>static char version[] = "2.0";</a:t>
            </a:r>
          </a:p>
          <a:p>
            <a:r>
              <a:rPr lang="en-US" altLang="ja-JP" sz="1600" dirty="0" smtClean="0"/>
              <a:t>static char </a:t>
            </a:r>
            <a:r>
              <a:rPr lang="en-US" altLang="ja-JP" sz="1600" dirty="0" err="1" smtClean="0"/>
              <a:t>uri</a:t>
            </a:r>
            <a:r>
              <a:rPr lang="en-US" altLang="ja-JP" sz="1600" dirty="0" smtClean="0"/>
              <a:t>[] = "http://www.microchip.com/android";</a:t>
            </a:r>
          </a:p>
          <a:p>
            <a:r>
              <a:rPr lang="en-US" altLang="ja-JP" sz="1600" dirty="0" smtClean="0"/>
              <a:t>static char serial[] = "N/A";</a:t>
            </a:r>
            <a:endParaRPr lang="en-US" altLang="ja-JP" sz="1600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84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 m</a:t>
            </a:r>
            <a:r>
              <a:rPr kumimoji="1" lang="en-US" altLang="ja-JP" dirty="0" smtClean="0"/>
              <a:t>ain()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9874" name="Picture 2" descr="C:\Users\hideo\Desktop\OpenAccDemo dwork\mplabx\Screenshot-4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 4"/>
          <p:cNvSpPr/>
          <p:nvPr/>
        </p:nvSpPr>
        <p:spPr>
          <a:xfrm>
            <a:off x="2411760" y="1916833"/>
            <a:ext cx="6264696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PIC</a:t>
            </a:r>
            <a:r>
              <a:rPr kumimoji="1" lang="ja-JP" altLang="en-US" dirty="0" smtClean="0"/>
              <a:t>上のプログラムは</a:t>
            </a:r>
            <a:r>
              <a:rPr kumimoji="1" lang="en-US" altLang="ja-JP" dirty="0" smtClean="0"/>
              <a:t>OS</a:t>
            </a:r>
            <a:r>
              <a:rPr kumimoji="1" lang="ja-JP" altLang="en-US" dirty="0" smtClean="0"/>
              <a:t>レスで</a:t>
            </a:r>
            <a:r>
              <a:rPr kumimoji="1" lang="en-US" altLang="ja-JP" dirty="0" smtClean="0"/>
              <a:t>Startup</a:t>
            </a:r>
            <a:r>
              <a:rPr kumimoji="1" lang="ja-JP" altLang="en-US" dirty="0" smtClean="0"/>
              <a:t>コードから</a:t>
            </a:r>
            <a:r>
              <a:rPr kumimoji="1" lang="en-US" altLang="ja-JP" dirty="0" smtClean="0"/>
              <a:t>main()</a:t>
            </a:r>
            <a:r>
              <a:rPr lang="ja-JP" altLang="en-US" dirty="0" smtClean="0"/>
              <a:t>を呼ぶ</a:t>
            </a:r>
            <a:endParaRPr kumimoji="1" lang="en-US" altLang="ja-JP" dirty="0" smtClean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85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PLL</a:t>
            </a:r>
            <a:r>
              <a:rPr kumimoji="1" lang="ja-JP" altLang="en-US" dirty="0" smtClean="0"/>
              <a:t>の設定</a:t>
            </a:r>
            <a:r>
              <a:rPr kumimoji="1" lang="en-US" altLang="ja-JP" dirty="0" smtClean="0"/>
              <a:t>/</a:t>
            </a:r>
            <a:r>
              <a:rPr kumimoji="1" lang="ja-JP" altLang="en-US" dirty="0" smtClean="0"/>
              <a:t>ＡＤＣの初期化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0898" name="Picture 2" descr="C:\Users\hideo\Desktop\OpenAccDemo dwork\mplabx\Screenshot-4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6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4860032" y="2348880"/>
            <a:ext cx="3672408" cy="504056"/>
          </a:xfrm>
          <a:prstGeom prst="wedgeRoundRectCallout">
            <a:avLst>
              <a:gd name="adj1" fmla="val -75507"/>
              <a:gd name="adj2" fmla="val 1622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内部クロックの設定</a:t>
            </a:r>
            <a:endParaRPr kumimoji="1" lang="ja-JP" altLang="en-US" dirty="0"/>
          </a:p>
        </p:txBody>
      </p:sp>
      <p:sp>
        <p:nvSpPr>
          <p:cNvPr id="6" name="角丸四角形吹き出し 5"/>
          <p:cNvSpPr/>
          <p:nvPr/>
        </p:nvSpPr>
        <p:spPr>
          <a:xfrm>
            <a:off x="4860032" y="3356992"/>
            <a:ext cx="3672408" cy="504056"/>
          </a:xfrm>
          <a:prstGeom prst="wedgeRoundRectCallout">
            <a:avLst>
              <a:gd name="adj1" fmla="val -103802"/>
              <a:gd name="adj2" fmla="val 20965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USB</a:t>
            </a:r>
            <a:r>
              <a:rPr lang="ja-JP" altLang="en-US" dirty="0" smtClean="0"/>
              <a:t>処理を起動</a:t>
            </a:r>
            <a:endParaRPr kumimoji="1" lang="ja-JP" altLang="en-US" dirty="0"/>
          </a:p>
        </p:txBody>
      </p:sp>
      <p:sp>
        <p:nvSpPr>
          <p:cNvPr id="7" name="角丸四角形吹き出し 6"/>
          <p:cNvSpPr/>
          <p:nvPr/>
        </p:nvSpPr>
        <p:spPr>
          <a:xfrm>
            <a:off x="4860032" y="4365104"/>
            <a:ext cx="3672408" cy="504056"/>
          </a:xfrm>
          <a:prstGeom prst="wedgeRoundRectCallout">
            <a:avLst>
              <a:gd name="adj1" fmla="val -129833"/>
              <a:gd name="adj2" fmla="val 818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POT</a:t>
            </a:r>
            <a:r>
              <a:rPr kumimoji="1" lang="ja-JP" altLang="en-US" dirty="0" smtClean="0"/>
              <a:t>の使う</a:t>
            </a:r>
            <a:r>
              <a:rPr kumimoji="1" lang="en-US" altLang="ja-JP" dirty="0" smtClean="0"/>
              <a:t>ADC</a:t>
            </a:r>
            <a:r>
              <a:rPr kumimoji="1" lang="ja-JP" altLang="en-US" dirty="0" smtClean="0"/>
              <a:t>の設定</a:t>
            </a:r>
            <a:endParaRPr kumimoji="1" lang="ja-JP" altLang="en-US" dirty="0"/>
          </a:p>
        </p:txBody>
      </p:sp>
      <p:sp>
        <p:nvSpPr>
          <p:cNvPr id="8" name="日付プレースホル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86</a:t>
            </a:fld>
            <a:endParaRPr kumimoji="1" lang="ja-JP" altLang="en-US"/>
          </a:p>
        </p:txBody>
      </p:sp>
      <p:sp>
        <p:nvSpPr>
          <p:cNvPr id="10" name="フッター プレースホル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メインループの入り口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7826" name="Picture 2" descr="C:\Users\hideo\Desktop\OpenAccDemo dwork\mplabx\Screenshot-4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4932040" y="2276873"/>
            <a:ext cx="3600400" cy="576064"/>
          </a:xfrm>
          <a:prstGeom prst="wedgeRoundRectCallout">
            <a:avLst>
              <a:gd name="adj1" fmla="val -100776"/>
              <a:gd name="adj2" fmla="val 1220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初期化</a:t>
            </a:r>
            <a:endParaRPr kumimoji="1" lang="ja-JP" altLang="en-US" dirty="0"/>
          </a:p>
        </p:txBody>
      </p:sp>
      <p:sp>
        <p:nvSpPr>
          <p:cNvPr id="6" name="角丸四角形吹き出し 5"/>
          <p:cNvSpPr/>
          <p:nvPr/>
        </p:nvSpPr>
        <p:spPr>
          <a:xfrm>
            <a:off x="5004048" y="3284985"/>
            <a:ext cx="3600400" cy="576064"/>
          </a:xfrm>
          <a:prstGeom prst="wedgeRoundRectCallout">
            <a:avLst>
              <a:gd name="adj1" fmla="val -100776"/>
              <a:gd name="adj2" fmla="val 1220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GPIO</a:t>
            </a:r>
            <a:r>
              <a:rPr kumimoji="1" lang="ja-JP" altLang="en-US" dirty="0" smtClean="0"/>
              <a:t>出力の設定</a:t>
            </a:r>
            <a:endParaRPr kumimoji="1" lang="ja-JP" altLang="en-US" dirty="0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8" name="スライド番号プレースホル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87</a:t>
            </a:fld>
            <a:endParaRPr kumimoji="1" lang="ja-JP" altLang="en-US"/>
          </a:p>
        </p:txBody>
      </p:sp>
      <p:sp>
        <p:nvSpPr>
          <p:cNvPr id="9" name="フッター プレースホル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データの受信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5779" name="Picture 3" descr="C:\Users\hideo\Desktop\OpenAccDemo dwork\mplabx\Screenshot-5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4175448" y="3573016"/>
            <a:ext cx="4968552" cy="1296144"/>
          </a:xfrm>
          <a:prstGeom prst="wedgeRoundRectCallout">
            <a:avLst>
              <a:gd name="adj1" fmla="val -65493"/>
              <a:gd name="adj2" fmla="val -1018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ja-JP" altLang="en-US" dirty="0" smtClean="0"/>
              <a:t>読み込み可能なら</a:t>
            </a:r>
            <a:endParaRPr lang="en-US" altLang="ja-JP" dirty="0" smtClean="0"/>
          </a:p>
          <a:p>
            <a:pPr>
              <a:buFont typeface="Arial" pitchFamily="34" charset="0"/>
              <a:buChar char="•"/>
            </a:pPr>
            <a:r>
              <a:rPr kumimoji="1" lang="en-US" altLang="ja-JP" dirty="0" err="1" smtClean="0"/>
              <a:t>AndroidAppRead</a:t>
            </a:r>
            <a:r>
              <a:rPr kumimoji="1" lang="en-US" altLang="ja-JP" dirty="0" smtClean="0"/>
              <a:t>()</a:t>
            </a:r>
            <a:r>
              <a:rPr kumimoji="1" lang="ja-JP" altLang="en-US" dirty="0" smtClean="0"/>
              <a:t>で</a:t>
            </a:r>
            <a:r>
              <a:rPr kumimoji="1" lang="en-US" altLang="ja-JP" dirty="0" err="1" smtClean="0"/>
              <a:t>read_buffer</a:t>
            </a:r>
            <a:r>
              <a:rPr kumimoji="1" lang="ja-JP" altLang="en-US" dirty="0" smtClean="0"/>
              <a:t>にデータを読み込む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88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LED</a:t>
            </a:r>
            <a:r>
              <a:rPr kumimoji="1" lang="ja-JP" altLang="en-US" dirty="0" smtClean="0"/>
              <a:t>の操作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4754" name="Picture 2" descr="C:\Users\hideo\Desktop\OpenAccDemo dwork\mplabx\Screenshot-5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24744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3851920" y="2060849"/>
            <a:ext cx="4968552" cy="1296144"/>
          </a:xfrm>
          <a:prstGeom prst="wedgeRoundRectCallout">
            <a:avLst>
              <a:gd name="adj1" fmla="val -58592"/>
              <a:gd name="adj2" fmla="val 841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ja-JP" altLang="en-US" dirty="0" smtClean="0"/>
              <a:t>読み取った情報の先頭が</a:t>
            </a:r>
            <a:r>
              <a:rPr lang="en-US" altLang="ja-JP" dirty="0" smtClean="0"/>
              <a:t>0x01</a:t>
            </a:r>
            <a:r>
              <a:rPr lang="ja-JP" altLang="en-US" dirty="0" smtClean="0"/>
              <a:t>だったら</a:t>
            </a:r>
            <a:endParaRPr lang="en-US" altLang="ja-JP" dirty="0" smtClean="0"/>
          </a:p>
          <a:p>
            <a:pPr>
              <a:buFont typeface="Arial" pitchFamily="34" charset="0"/>
              <a:buChar char="•"/>
            </a:pPr>
            <a:r>
              <a:rPr lang="ja-JP" altLang="en-US" dirty="0" smtClean="0"/>
              <a:t>後続の値は</a:t>
            </a:r>
            <a:r>
              <a:rPr lang="en-US" altLang="ja-JP" dirty="0" smtClean="0"/>
              <a:t>LED</a:t>
            </a:r>
            <a:r>
              <a:rPr lang="ja-JP" altLang="en-US" dirty="0" smtClean="0"/>
              <a:t>のビット並びなので、</a:t>
            </a:r>
            <a:r>
              <a:rPr lang="en-US" altLang="ja-JP" dirty="0" err="1" smtClean="0"/>
              <a:t>SetLEDs</a:t>
            </a:r>
            <a:r>
              <a:rPr lang="ja-JP" altLang="en-US" dirty="0" smtClean="0"/>
              <a:t>に渡す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89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 SDK</a:t>
            </a:r>
            <a:r>
              <a:rPr kumimoji="1" lang="ja-JP" altLang="en-US" dirty="0" smtClean="0"/>
              <a:t>のインストール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ja-JP" altLang="en-US" dirty="0" smtClean="0"/>
              <a:t>ハンズオンで</a:t>
            </a:r>
            <a:r>
              <a:rPr lang="en-US" altLang="ja-JP" dirty="0" smtClean="0"/>
              <a:t>Android</a:t>
            </a:r>
            <a:r>
              <a:rPr lang="ja-JP" altLang="en-US" dirty="0" smtClean="0"/>
              <a:t>のサンプルプログラムの解説を行い、その中で</a:t>
            </a:r>
            <a:r>
              <a:rPr lang="en-US" altLang="ja-JP" dirty="0" smtClean="0"/>
              <a:t>App</a:t>
            </a:r>
            <a:r>
              <a:rPr lang="ja-JP" altLang="en-US" dirty="0" smtClean="0"/>
              <a:t>の作成に軽く触れます</a:t>
            </a:r>
            <a:endParaRPr lang="en-US" altLang="ja-JP" dirty="0" smtClean="0"/>
          </a:p>
          <a:p>
            <a:r>
              <a:rPr kumimoji="1" lang="ja-JP" altLang="en-US" dirty="0" smtClean="0"/>
              <a:t>動作確認はマーケットからダウンロードした</a:t>
            </a:r>
            <a:r>
              <a:rPr lang="ja-JP" altLang="en-US" dirty="0" smtClean="0"/>
              <a:t>アプリで行います</a:t>
            </a:r>
            <a:endParaRPr lang="en-US" altLang="ja-JP" dirty="0" smtClean="0"/>
          </a:p>
          <a:p>
            <a:r>
              <a:rPr lang="ja-JP" altLang="en-US" dirty="0" smtClean="0"/>
              <a:t>サンプルソースのバージョンに合わせて各自で事前にインストールを済ませておいてください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Android</a:t>
            </a:r>
            <a:r>
              <a:rPr lang="ja-JP" altLang="en-US" dirty="0" smtClean="0"/>
              <a:t>のバージョンが</a:t>
            </a:r>
            <a:r>
              <a:rPr lang="en-US" altLang="ja-JP" dirty="0" smtClean="0"/>
              <a:t>2.3.x</a:t>
            </a:r>
            <a:r>
              <a:rPr lang="ja-JP" altLang="en-US" dirty="0" smtClean="0"/>
              <a:t>の場合</a:t>
            </a:r>
            <a:endParaRPr lang="en-US" altLang="ja-JP" dirty="0" smtClean="0"/>
          </a:p>
          <a:p>
            <a:pPr lvl="2"/>
            <a:r>
              <a:rPr lang="en-US" altLang="ja-JP" sz="2200" dirty="0" smtClean="0"/>
              <a:t>API 10</a:t>
            </a:r>
            <a:r>
              <a:rPr lang="ja-JP" altLang="en-US" sz="2200" dirty="0" smtClean="0"/>
              <a:t>に加えて</a:t>
            </a:r>
            <a:r>
              <a:rPr lang="en-US" altLang="ja-JP" sz="2200" dirty="0" smtClean="0"/>
              <a:t>Google API</a:t>
            </a:r>
            <a:r>
              <a:rPr lang="ja-JP" altLang="en-US" sz="2200" dirty="0" smtClean="0"/>
              <a:t>アドオンが必要</a:t>
            </a:r>
            <a:endParaRPr lang="en-US" altLang="ja-JP" sz="2200" dirty="0" smtClean="0"/>
          </a:p>
          <a:p>
            <a:pPr lvl="1"/>
            <a:r>
              <a:rPr lang="en-US" altLang="ja-JP" sz="2600" dirty="0" smtClean="0"/>
              <a:t>Android</a:t>
            </a:r>
            <a:r>
              <a:rPr lang="ja-JP" altLang="en-US" sz="2600" dirty="0" smtClean="0"/>
              <a:t>のバージョンが</a:t>
            </a:r>
            <a:r>
              <a:rPr lang="en-US" altLang="ja-JP" sz="2600" dirty="0" smtClean="0"/>
              <a:t>3.1</a:t>
            </a:r>
            <a:r>
              <a:rPr lang="ja-JP" altLang="en-US" sz="2600" dirty="0" smtClean="0"/>
              <a:t>以降の場合</a:t>
            </a:r>
            <a:endParaRPr lang="en-US" altLang="ja-JP" sz="2600" dirty="0" smtClean="0"/>
          </a:p>
          <a:p>
            <a:pPr lvl="2"/>
            <a:r>
              <a:rPr lang="en-US" altLang="ja-JP" sz="2200" dirty="0" smtClean="0"/>
              <a:t>API12</a:t>
            </a:r>
            <a:r>
              <a:rPr lang="ja-JP" altLang="en-US" sz="2200" dirty="0" smtClean="0"/>
              <a:t>が必要</a:t>
            </a:r>
            <a:endParaRPr lang="en-US" altLang="ja-JP" sz="2200" dirty="0" smtClean="0"/>
          </a:p>
          <a:p>
            <a:pPr lvl="2"/>
            <a:endParaRPr kumimoji="1" lang="ja-JP" altLang="en-US" sz="2200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スイッチの値の読みだし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3730" name="Picture 2" descr="C:\Users\hideo\Desktop\OpenAccDemo dwork\mplabx\Screenshot-5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6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4427984" y="2636912"/>
            <a:ext cx="4032448" cy="1296144"/>
          </a:xfrm>
          <a:prstGeom prst="wedgeRoundRectCallout">
            <a:avLst>
              <a:gd name="adj1" fmla="val -82924"/>
              <a:gd name="adj2" fmla="val 857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altLang="ja-JP" dirty="0" err="1" smtClean="0"/>
              <a:t>GetPushbuttons</a:t>
            </a:r>
            <a:r>
              <a:rPr lang="en-US" altLang="ja-JP" dirty="0" smtClean="0"/>
              <a:t>()</a:t>
            </a:r>
            <a:r>
              <a:rPr lang="ja-JP" altLang="en-US" dirty="0" smtClean="0"/>
              <a:t>でボタンの値を得て</a:t>
            </a:r>
            <a:endParaRPr lang="en-US" altLang="ja-JP" dirty="0" smtClean="0"/>
          </a:p>
          <a:p>
            <a:pPr>
              <a:buFont typeface="Arial" pitchFamily="34" charset="0"/>
              <a:buChar char="•"/>
            </a:pPr>
            <a:r>
              <a:rPr kumimoji="1" lang="ja-JP" altLang="en-US" dirty="0" smtClean="0"/>
              <a:t>最新の値から変更があったら</a:t>
            </a:r>
            <a:endParaRPr kumimoji="1" lang="en-US" altLang="ja-JP" dirty="0" smtClean="0"/>
          </a:p>
          <a:p>
            <a:pPr>
              <a:buFont typeface="Arial" pitchFamily="34" charset="0"/>
              <a:buChar char="•"/>
            </a:pPr>
            <a:r>
              <a:rPr lang="ja-JP" altLang="en-US" dirty="0" smtClean="0"/>
              <a:t>更新が必要と判断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90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POT</a:t>
            </a:r>
            <a:r>
              <a:rPr kumimoji="1" lang="ja-JP" altLang="en-US" dirty="0" smtClean="0"/>
              <a:t>の値の読みだし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2706" name="Picture 2" descr="C:\Users\hideo\Desktop\OpenAccDemo dwork\mplabx\Screenshot-5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4427984" y="2636913"/>
            <a:ext cx="4032448" cy="1296144"/>
          </a:xfrm>
          <a:prstGeom prst="wedgeRoundRectCallout">
            <a:avLst>
              <a:gd name="adj1" fmla="val -81378"/>
              <a:gd name="adj2" fmla="val -401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altLang="ja-JP" dirty="0" err="1" smtClean="0"/>
              <a:t>ReadPOT</a:t>
            </a:r>
            <a:r>
              <a:rPr lang="en-US" altLang="ja-JP" dirty="0" smtClean="0"/>
              <a:t>()</a:t>
            </a:r>
            <a:r>
              <a:rPr lang="ja-JP" altLang="en-US" dirty="0" smtClean="0"/>
              <a:t>で</a:t>
            </a:r>
            <a:r>
              <a:rPr lang="en-US" altLang="ja-JP" dirty="0" smtClean="0"/>
              <a:t>POT</a:t>
            </a:r>
            <a:r>
              <a:rPr lang="ja-JP" altLang="en-US" dirty="0" smtClean="0"/>
              <a:t>の値を読み</a:t>
            </a:r>
            <a:endParaRPr lang="en-US" altLang="ja-JP" dirty="0" smtClean="0"/>
          </a:p>
          <a:p>
            <a:pPr>
              <a:buFont typeface="Arial" pitchFamily="34" charset="0"/>
              <a:buChar char="•"/>
            </a:pPr>
            <a:r>
              <a:rPr kumimoji="1" lang="ja-JP" altLang="en-US" dirty="0" smtClean="0"/>
              <a:t>更新の必要性を判断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91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ボタンデータの送出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1682" name="Picture 2" descr="C:\Users\hideo\Desktop\OpenAccDemo dwork\mplabx\Screenshot-5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205754"/>
            <a:ext cx="8280920" cy="5175574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3491880" y="3005954"/>
            <a:ext cx="4968552" cy="1296144"/>
          </a:xfrm>
          <a:prstGeom prst="wedgeRoundRectCallout">
            <a:avLst>
              <a:gd name="adj1" fmla="val -58592"/>
              <a:gd name="adj2" fmla="val 841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kumimoji="1" lang="ja-JP" altLang="en-US" dirty="0" smtClean="0"/>
              <a:t>ボタンの値に変化</a:t>
            </a:r>
            <a:r>
              <a:rPr lang="ja-JP" altLang="en-US" dirty="0" smtClean="0"/>
              <a:t>があり、書き込み可能なら</a:t>
            </a:r>
            <a:endParaRPr lang="en-US" altLang="ja-JP" dirty="0" smtClean="0"/>
          </a:p>
          <a:p>
            <a:pPr>
              <a:buFont typeface="Arial" pitchFamily="34" charset="0"/>
              <a:buChar char="•"/>
            </a:pPr>
            <a:r>
              <a:rPr kumimoji="1" lang="en-US" altLang="ja-JP" dirty="0" err="1" smtClean="0"/>
              <a:t>Outgoing_packet</a:t>
            </a:r>
            <a:r>
              <a:rPr kumimoji="1" lang="ja-JP" altLang="en-US" dirty="0" smtClean="0"/>
              <a:t>にコマンド</a:t>
            </a:r>
            <a:r>
              <a:rPr kumimoji="1" lang="en-US" altLang="ja-JP" dirty="0" smtClean="0"/>
              <a:t>0x02</a:t>
            </a:r>
            <a:r>
              <a:rPr kumimoji="1" lang="ja-JP" altLang="en-US" dirty="0" smtClean="0"/>
              <a:t>とデータをセット</a:t>
            </a:r>
            <a:endParaRPr kumimoji="1" lang="en-US" altLang="ja-JP" dirty="0" smtClean="0"/>
          </a:p>
          <a:p>
            <a:pPr>
              <a:buFont typeface="Arial" pitchFamily="34" charset="0"/>
              <a:buChar char="•"/>
            </a:pPr>
            <a:r>
              <a:rPr kumimoji="1" lang="en-US" altLang="ja-JP" dirty="0" err="1" smtClean="0"/>
              <a:t>AndroidAppWrite</a:t>
            </a:r>
            <a:r>
              <a:rPr kumimoji="1" lang="ja-JP" altLang="en-US" dirty="0" err="1" smtClean="0"/>
              <a:t>で送</a:t>
            </a:r>
            <a:r>
              <a:rPr kumimoji="1" lang="ja-JP" altLang="en-US" dirty="0" smtClean="0"/>
              <a:t>出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92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POT</a:t>
            </a:r>
            <a:r>
              <a:rPr kumimoji="1" lang="ja-JP" altLang="en-US" dirty="0" smtClean="0"/>
              <a:t>データの送出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0658" name="Picture 2" descr="C:\Users\hideo\Desktop\OpenAccDemo dwork\mplabx\Screenshot-5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3995936" y="2492897"/>
            <a:ext cx="4968552" cy="1296144"/>
          </a:xfrm>
          <a:prstGeom prst="wedgeRoundRectCallout">
            <a:avLst>
              <a:gd name="adj1" fmla="val -58592"/>
              <a:gd name="adj2" fmla="val 841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kumimoji="1" lang="en-US" altLang="ja-JP" dirty="0" smtClean="0"/>
              <a:t>POT</a:t>
            </a:r>
            <a:r>
              <a:rPr kumimoji="1" lang="ja-JP" altLang="en-US" dirty="0" smtClean="0"/>
              <a:t>値に変化</a:t>
            </a:r>
            <a:r>
              <a:rPr lang="ja-JP" altLang="en-US" dirty="0" smtClean="0"/>
              <a:t>があり、書き込み可能なら</a:t>
            </a:r>
            <a:endParaRPr lang="en-US" altLang="ja-JP" dirty="0" smtClean="0"/>
          </a:p>
          <a:p>
            <a:pPr>
              <a:buFont typeface="Arial" pitchFamily="34" charset="0"/>
              <a:buChar char="•"/>
            </a:pPr>
            <a:r>
              <a:rPr kumimoji="1" lang="en-US" altLang="ja-JP" dirty="0" err="1" smtClean="0"/>
              <a:t>Outgoing_packet</a:t>
            </a:r>
            <a:r>
              <a:rPr kumimoji="1" lang="ja-JP" altLang="en-US" dirty="0" smtClean="0"/>
              <a:t>にコマンド</a:t>
            </a:r>
            <a:r>
              <a:rPr kumimoji="1" lang="en-US" altLang="ja-JP" dirty="0" smtClean="0"/>
              <a:t>0x03</a:t>
            </a:r>
            <a:r>
              <a:rPr kumimoji="1" lang="ja-JP" altLang="en-US" dirty="0" smtClean="0"/>
              <a:t>とデータをセット</a:t>
            </a:r>
            <a:endParaRPr kumimoji="1" lang="en-US" altLang="ja-JP" dirty="0" smtClean="0"/>
          </a:p>
          <a:p>
            <a:pPr>
              <a:buFont typeface="Arial" pitchFamily="34" charset="0"/>
              <a:buChar char="•"/>
            </a:pPr>
            <a:r>
              <a:rPr kumimoji="1" lang="en-US" altLang="ja-JP" dirty="0" err="1" smtClean="0"/>
              <a:t>AndroidAppWrite</a:t>
            </a:r>
            <a:r>
              <a:rPr kumimoji="1" lang="ja-JP" altLang="en-US" dirty="0" err="1" smtClean="0"/>
              <a:t>で送</a:t>
            </a:r>
            <a:r>
              <a:rPr kumimoji="1" lang="ja-JP" altLang="en-US" dirty="0" smtClean="0"/>
              <a:t>出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93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SetLEDs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9634" name="Picture 2" descr="C:\Users\hideo\Desktop\OpenAccDemo dwork\mplabx\Screenshot-5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4"/>
          </a:xfrm>
          <a:prstGeom prst="rect">
            <a:avLst/>
          </a:prstGeom>
          <a:noFill/>
        </p:spPr>
      </p:pic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94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GetPushbuttons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8610" name="Picture 2" descr="C:\Users\hideo\Desktop\OpenAccDemo dwork\mplabx\Screenshot-5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74765" cy="5171728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4427984" y="2708920"/>
            <a:ext cx="4032448" cy="1296144"/>
          </a:xfrm>
          <a:prstGeom prst="wedgeRoundRectCallout">
            <a:avLst>
              <a:gd name="adj1" fmla="val -75709"/>
              <a:gd name="adj2" fmla="val 208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ボタンに対応したビットを立てて復帰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95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POT</a:t>
            </a:r>
            <a:r>
              <a:rPr kumimoji="1" lang="ja-JP" altLang="en-US" dirty="0" smtClean="0"/>
              <a:t>の読み取り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7586" name="Picture 2" descr="C:\Users\hideo\Desktop\OpenAccDemo dwork\mplabx\Screenshot-5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4427984" y="2636912"/>
            <a:ext cx="4032448" cy="1296144"/>
          </a:xfrm>
          <a:prstGeom prst="wedgeRoundRectCallout">
            <a:avLst>
              <a:gd name="adj1" fmla="val -99158"/>
              <a:gd name="adj2" fmla="val -513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POT</a:t>
            </a:r>
            <a:r>
              <a:rPr lang="ja-JP" altLang="en-US" dirty="0" smtClean="0"/>
              <a:t>の読み込み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96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ADC</a:t>
            </a:r>
            <a:r>
              <a:rPr kumimoji="1" lang="ja-JP" altLang="en-US" dirty="0" smtClean="0"/>
              <a:t>の起動と読み込み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6562" name="Picture 2" descr="C:\Users\hideo\Desktop\OpenAccDemo dwork\mplabx\Screenshot-5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74764" cy="5171728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5148064" y="2204864"/>
            <a:ext cx="3744416" cy="1584176"/>
          </a:xfrm>
          <a:prstGeom prst="wedgeRoundRectCallout">
            <a:avLst>
              <a:gd name="adj1" fmla="val -105194"/>
              <a:gd name="adj2" fmla="val 191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kumimoji="1" lang="en-US" altLang="ja-JP" sz="1600" dirty="0" smtClean="0"/>
              <a:t>AD1CON1bits.SAMP</a:t>
            </a:r>
            <a:r>
              <a:rPr kumimoji="1" lang="ja-JP" altLang="en-US" sz="1600" dirty="0" smtClean="0"/>
              <a:t>を</a:t>
            </a:r>
            <a:r>
              <a:rPr kumimoji="1" lang="en-US" altLang="ja-JP" sz="1600" dirty="0" smtClean="0"/>
              <a:t>1</a:t>
            </a:r>
            <a:r>
              <a:rPr kumimoji="1" lang="ja-JP" altLang="en-US" sz="1600" dirty="0" smtClean="0"/>
              <a:t>に</a:t>
            </a:r>
            <a:endParaRPr kumimoji="1" lang="en-US" altLang="ja-JP" sz="1600" dirty="0" smtClean="0"/>
          </a:p>
          <a:p>
            <a:pPr>
              <a:buFont typeface="Arial" pitchFamily="34" charset="0"/>
              <a:buChar char="•"/>
            </a:pPr>
            <a:r>
              <a:rPr lang="ja-JP" altLang="en-US" sz="1600" dirty="0" smtClean="0"/>
              <a:t>しばらく待って</a:t>
            </a:r>
            <a:endParaRPr lang="en-US" altLang="ja-JP" sz="1600" dirty="0" smtClean="0"/>
          </a:p>
          <a:p>
            <a:pPr>
              <a:buFont typeface="Arial" pitchFamily="34" charset="0"/>
              <a:buChar char="•"/>
            </a:pPr>
            <a:r>
              <a:rPr lang="en-US" altLang="ja-JP" sz="1600" dirty="0" smtClean="0"/>
              <a:t>AD1CON1bits.SAMP</a:t>
            </a:r>
            <a:r>
              <a:rPr lang="ja-JP" altLang="en-US" sz="1600" dirty="0" smtClean="0"/>
              <a:t>を</a:t>
            </a:r>
            <a:r>
              <a:rPr lang="en-US" altLang="ja-JP" sz="1600" dirty="0" smtClean="0"/>
              <a:t>0</a:t>
            </a:r>
            <a:r>
              <a:rPr lang="ja-JP" altLang="en-US" sz="1600" dirty="0" smtClean="0"/>
              <a:t>に</a:t>
            </a:r>
            <a:endParaRPr lang="en-US" altLang="ja-JP" sz="1600" dirty="0" smtClean="0"/>
          </a:p>
          <a:p>
            <a:pPr>
              <a:buFont typeface="Arial" pitchFamily="34" charset="0"/>
              <a:buChar char="•"/>
            </a:pPr>
            <a:r>
              <a:rPr lang="ja-JP" altLang="en-US" sz="1600" dirty="0" smtClean="0"/>
              <a:t>しばらく待って</a:t>
            </a:r>
            <a:endParaRPr lang="en-US" altLang="ja-JP" sz="1600" dirty="0" smtClean="0"/>
          </a:p>
          <a:p>
            <a:pPr>
              <a:buFont typeface="Arial" pitchFamily="34" charset="0"/>
              <a:buChar char="•"/>
            </a:pPr>
            <a:r>
              <a:rPr lang="en-US" altLang="ja-JP" sz="1600" dirty="0" smtClean="0"/>
              <a:t>ADCON1bits.DONE</a:t>
            </a:r>
            <a:r>
              <a:rPr lang="ja-JP" altLang="en-US" sz="1600" dirty="0" smtClean="0"/>
              <a:t>が</a:t>
            </a:r>
            <a:r>
              <a:rPr lang="en-US" altLang="ja-JP" sz="1600" dirty="0" smtClean="0"/>
              <a:t>1</a:t>
            </a:r>
            <a:r>
              <a:rPr lang="ja-JP" altLang="en-US" sz="1600" dirty="0" smtClean="0"/>
              <a:t>になるのを待つ</a:t>
            </a:r>
            <a:endParaRPr lang="en-US" altLang="ja-JP" sz="1600" dirty="0" smtClean="0"/>
          </a:p>
          <a:p>
            <a:pPr algn="ctr"/>
            <a:endParaRPr kumimoji="1" lang="ja-JP" altLang="en-US" sz="1600" dirty="0"/>
          </a:p>
        </p:txBody>
      </p:sp>
      <p:sp>
        <p:nvSpPr>
          <p:cNvPr id="6" name="角丸四角形吹き出し 5"/>
          <p:cNvSpPr/>
          <p:nvPr/>
        </p:nvSpPr>
        <p:spPr>
          <a:xfrm>
            <a:off x="5148064" y="3933056"/>
            <a:ext cx="3744416" cy="1008112"/>
          </a:xfrm>
          <a:prstGeom prst="wedgeRoundRectCallout">
            <a:avLst>
              <a:gd name="adj1" fmla="val -105194"/>
              <a:gd name="adj2" fmla="val -555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kumimoji="1" lang="en-US" altLang="ja-JP" sz="1600" dirty="0" smtClean="0"/>
              <a:t>ADC1BUF0</a:t>
            </a:r>
            <a:r>
              <a:rPr kumimoji="1" lang="ja-JP" altLang="en-US" sz="1600" dirty="0" smtClean="0"/>
              <a:t>に</a:t>
            </a:r>
            <a:r>
              <a:rPr kumimoji="1" lang="en-US" altLang="ja-JP" sz="1600" dirty="0" smtClean="0"/>
              <a:t>10</a:t>
            </a:r>
            <a:r>
              <a:rPr kumimoji="1" lang="ja-JP" altLang="en-US" sz="1600" dirty="0" smtClean="0"/>
              <a:t>ビットの値が格納</a:t>
            </a:r>
            <a:endParaRPr kumimoji="1" lang="en-US" altLang="ja-JP" sz="1600" dirty="0" smtClean="0"/>
          </a:p>
          <a:p>
            <a:pPr>
              <a:buFont typeface="Arial" pitchFamily="34" charset="0"/>
              <a:buChar char="•"/>
            </a:pPr>
            <a:r>
              <a:rPr lang="en-US" altLang="ja-JP" sz="1600" dirty="0" smtClean="0"/>
              <a:t>×100 </a:t>
            </a:r>
            <a:r>
              <a:rPr lang="ja-JP" altLang="en-US" sz="1600" dirty="0" smtClean="0"/>
              <a:t>して</a:t>
            </a:r>
            <a:r>
              <a:rPr lang="en-US" altLang="ja-JP" sz="1600" dirty="0" smtClean="0"/>
              <a:t>÷1023</a:t>
            </a:r>
          </a:p>
          <a:p>
            <a:pPr>
              <a:buFont typeface="Arial" pitchFamily="34" charset="0"/>
              <a:buChar char="•"/>
            </a:pPr>
            <a:r>
              <a:rPr kumimoji="1" lang="en-US" altLang="ja-JP" sz="1600" dirty="0" smtClean="0"/>
              <a:t>0v-3.3v</a:t>
            </a:r>
            <a:r>
              <a:rPr kumimoji="1" lang="ja-JP" altLang="en-US" sz="1600" dirty="0" smtClean="0"/>
              <a:t>の範囲の値が</a:t>
            </a:r>
            <a:r>
              <a:rPr kumimoji="1" lang="en-US" altLang="ja-JP" sz="1600" dirty="0" smtClean="0"/>
              <a:t>0</a:t>
            </a:r>
            <a:r>
              <a:rPr kumimoji="1" lang="ja-JP" altLang="en-US" sz="1600" dirty="0" smtClean="0"/>
              <a:t>～</a:t>
            </a:r>
            <a:r>
              <a:rPr kumimoji="1" lang="en-US" altLang="ja-JP" sz="1600" dirty="0" smtClean="0"/>
              <a:t>100%</a:t>
            </a:r>
            <a:r>
              <a:rPr kumimoji="1" lang="ja-JP" altLang="en-US" sz="1600" dirty="0" smtClean="0"/>
              <a:t>の値に</a:t>
            </a:r>
            <a:endParaRPr kumimoji="1" lang="ja-JP" altLang="en-US" sz="1600" dirty="0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8" name="スライド番号プレースホル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97</a:t>
            </a:fld>
            <a:endParaRPr kumimoji="1" lang="ja-JP" altLang="en-US"/>
          </a:p>
        </p:txBody>
      </p:sp>
      <p:sp>
        <p:nvSpPr>
          <p:cNvPr id="9" name="フッター プレースホル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Part5</a:t>
            </a:r>
            <a:br>
              <a:rPr kumimoji="1" lang="en-US" altLang="ja-JP" dirty="0" smtClean="0"/>
            </a:b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側の仕組み</a:t>
            </a:r>
            <a:endParaRPr kumimoji="1" lang="ja-JP" altLang="en-US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　</a:t>
            </a:r>
            <a:endParaRPr kumimoji="1" lang="ja-JP" altLang="en-US" dirty="0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98</a:t>
            </a:fld>
            <a:endParaRPr kumimoji="1" lang="ja-JP" altLang="en-US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Android USB Accessory</a:t>
            </a:r>
            <a:endParaRPr kumimoji="1" lang="ja-JP" altLang="en-US" dirty="0"/>
          </a:p>
        </p:txBody>
      </p:sp>
      <p:sp>
        <p:nvSpPr>
          <p:cNvPr id="5" name="コンテンツ プレースホル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Android 2.3.4(API Level10</a:t>
            </a:r>
            <a:r>
              <a:rPr lang="en-US" altLang="ja-JP" dirty="0" smtClean="0"/>
              <a:t>)</a:t>
            </a:r>
            <a:r>
              <a:rPr lang="ja-JP" altLang="en-US" dirty="0" smtClean="0"/>
              <a:t>にバックポート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com.android.future.usb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add-on</a:t>
            </a:r>
            <a:r>
              <a:rPr lang="ja-JP" altLang="en-US" dirty="0"/>
              <a:t> </a:t>
            </a:r>
            <a:r>
              <a:rPr lang="fr-FR" altLang="ja-JP" dirty="0"/>
              <a:t>Google APIs Android API </a:t>
            </a:r>
            <a:r>
              <a:rPr lang="fr-FR" altLang="ja-JP" dirty="0" smtClean="0"/>
              <a:t>10</a:t>
            </a:r>
            <a:r>
              <a:rPr lang="ja-JP" altLang="en-US" dirty="0" smtClean="0"/>
              <a:t>が必要</a:t>
            </a:r>
            <a:endParaRPr lang="en-US" altLang="ja-JP" dirty="0" smtClean="0"/>
          </a:p>
          <a:p>
            <a:pPr lvl="1"/>
            <a:r>
              <a:rPr lang="en-US" altLang="ja-JP" dirty="0" smtClean="0">
                <a:hlinkClick r:id="rId2"/>
              </a:rPr>
              <a:t>http://code.google.com/intl/ja/android/add-ons/google-apis/installing.html</a:t>
            </a:r>
            <a:endParaRPr lang="en-US" altLang="ja-JP" dirty="0" smtClean="0"/>
          </a:p>
          <a:p>
            <a:r>
              <a:rPr lang="en-US" altLang="ja-JP" dirty="0" smtClean="0"/>
              <a:t>Android 3.1 (API level 12)</a:t>
            </a:r>
            <a:r>
              <a:rPr lang="ja-JP" altLang="en-US" dirty="0" smtClean="0"/>
              <a:t>でサポート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Android.hardware.usb</a:t>
            </a:r>
            <a:endParaRPr lang="en-US" altLang="ja-JP" dirty="0" smtClean="0"/>
          </a:p>
          <a:p>
            <a:pPr>
              <a:buNone/>
            </a:pPr>
            <a:endParaRPr kumimoji="1" lang="en-US" altLang="ja-JP" dirty="0" smtClean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99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3035</TotalTime>
  <Words>3895</Words>
  <Application>Microsoft Office PowerPoint</Application>
  <PresentationFormat>画面に合わせる (4:3)</PresentationFormat>
  <Paragraphs>1311</Paragraphs>
  <Slides>124</Slides>
  <Notes>1</Notes>
  <HiddenSlides>0</HiddenSlides>
  <MMClips>0</MMClips>
  <ScaleCrop>false</ScaleCrop>
  <HeadingPairs>
    <vt:vector size="6" baseType="variant"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124</vt:i4>
      </vt:variant>
    </vt:vector>
  </HeadingPairs>
  <TitlesOfParts>
    <vt:vector size="126" baseType="lpstr">
      <vt:lpstr>Office テーマ</vt:lpstr>
      <vt:lpstr>Acrobat Document</vt:lpstr>
      <vt:lpstr>ADK互換モジュールで遊ぶAndroid™ </vt:lpstr>
      <vt:lpstr>このコースの目的と内容</vt:lpstr>
      <vt:lpstr>PART0 事前準備</vt:lpstr>
      <vt:lpstr>最新リソース</vt:lpstr>
      <vt:lpstr>レベルごとの準備</vt:lpstr>
      <vt:lpstr>ソースコード・ドキュメント</vt:lpstr>
      <vt:lpstr>https://github.com/magoroku15/OpenAccessoryDemo </vt:lpstr>
      <vt:lpstr>OpenAccessoryDemoの内容</vt:lpstr>
      <vt:lpstr>Android SDKのインストール</vt:lpstr>
      <vt:lpstr>SDKのバージョン・アドオン</vt:lpstr>
      <vt:lpstr>Android SDKの確認　v2.x</vt:lpstr>
      <vt:lpstr>Android SDKの確認 v3.x,v4.x</vt:lpstr>
      <vt:lpstr>MPLABXのインストール</vt:lpstr>
      <vt:lpstr>MPLABXのインストール</vt:lpstr>
      <vt:lpstr>PART1 互換モジュールの組み立て</vt:lpstr>
      <vt:lpstr>配布部品</vt:lpstr>
      <vt:lpstr>ブレッドボード</vt:lpstr>
      <vt:lpstr>ジャンパ</vt:lpstr>
      <vt:lpstr>マイコン PIC24FJ64GB002</vt:lpstr>
      <vt:lpstr>抵抗</vt:lpstr>
      <vt:lpstr>ポテンションメータ/可変抵抗</vt:lpstr>
      <vt:lpstr>コンデンサ</vt:lpstr>
      <vt:lpstr>3端子レギュレータ</vt:lpstr>
      <vt:lpstr>LED</vt:lpstr>
      <vt:lpstr>USBケーブル</vt:lpstr>
      <vt:lpstr>互換モジュールの組み立て</vt:lpstr>
      <vt:lpstr>配布部品と入手価格</vt:lpstr>
      <vt:lpstr>Step1 　電源</vt:lpstr>
      <vt:lpstr>Step2 　マイコン</vt:lpstr>
      <vt:lpstr>Step3 　LED/SW</vt:lpstr>
      <vt:lpstr>Step4 　可変抵抗</vt:lpstr>
      <vt:lpstr>Step5 　USBケーブル</vt:lpstr>
      <vt:lpstr>完成図と写真</vt:lpstr>
      <vt:lpstr>回路図</vt:lpstr>
      <vt:lpstr>part2 Androidとの接続と動作確認</vt:lpstr>
      <vt:lpstr>Step1 アプリのインストール</vt:lpstr>
      <vt:lpstr>Step2 ACアダプタに接続</vt:lpstr>
      <vt:lpstr>Step3 Androidに接続</vt:lpstr>
      <vt:lpstr>Step4 LEDを点灯</vt:lpstr>
      <vt:lpstr>Step5 スイッチを操作</vt:lpstr>
      <vt:lpstr>Step6 ポテンションメータを操作</vt:lpstr>
      <vt:lpstr>Part3 USBとOpen accessory</vt:lpstr>
      <vt:lpstr>USB　ホスト・ディバイス</vt:lpstr>
      <vt:lpstr>USB　コネクタ</vt:lpstr>
      <vt:lpstr>Androidでの利用例</vt:lpstr>
      <vt:lpstr>ADBのしくみ</vt:lpstr>
      <vt:lpstr>ADBの構成</vt:lpstr>
      <vt:lpstr>ADBのID定義</vt:lpstr>
      <vt:lpstr>Open Accessoryの構成</vt:lpstr>
      <vt:lpstr>Open Accessory modeとは何か</vt:lpstr>
      <vt:lpstr>Open Accessory protocol</vt:lpstr>
      <vt:lpstr>参考：adbとaccessoryは兄弟</vt:lpstr>
      <vt:lpstr>Part4 マイコン側の仕組み</vt:lpstr>
      <vt:lpstr>PICマイコン</vt:lpstr>
      <vt:lpstr>マイコン（マイクロコントローラ）</vt:lpstr>
      <vt:lpstr>PIC24FJ64GB002の概要</vt:lpstr>
      <vt:lpstr>PIC24FJ64GB002の電源・リセット</vt:lpstr>
      <vt:lpstr>GPIO ー汎用ＩＯ</vt:lpstr>
      <vt:lpstr>PIC24FJ64GB002のGPIO</vt:lpstr>
      <vt:lpstr>GPIO-レジスタマップ</vt:lpstr>
      <vt:lpstr>ADC analog to digital converter</vt:lpstr>
      <vt:lpstr>PIC24FJ64GB002のADC</vt:lpstr>
      <vt:lpstr>ADCのレジスタ</vt:lpstr>
      <vt:lpstr>開発環境</vt:lpstr>
      <vt:lpstr>MPLABXの使い方</vt:lpstr>
      <vt:lpstr>プロジェクトのOpen</vt:lpstr>
      <vt:lpstr>ファイルの閲覧</vt:lpstr>
      <vt:lpstr>ファイルを選択</vt:lpstr>
      <vt:lpstr>ビルド</vt:lpstr>
      <vt:lpstr>プログラム （Flashへの書き込み）</vt:lpstr>
      <vt:lpstr>プログラマの接続</vt:lpstr>
      <vt:lpstr>プログラマの配線</vt:lpstr>
      <vt:lpstr>プログラム</vt:lpstr>
      <vt:lpstr>Firmwareのウォークスルー</vt:lpstr>
      <vt:lpstr>低位層のヘッダ</vt:lpstr>
      <vt:lpstr>ソースファイル</vt:lpstr>
      <vt:lpstr>GPIOポートの出力設定</vt:lpstr>
      <vt:lpstr>GPIOの入力設定</vt:lpstr>
      <vt:lpstr>ADCの設定</vt:lpstr>
      <vt:lpstr>型番依存部の切り替え</vt:lpstr>
      <vt:lpstr>処理対象のVid,Pidの定義</vt:lpstr>
      <vt:lpstr>PICのファンクション指定</vt:lpstr>
      <vt:lpstr>Appとのプロトコル定義</vt:lpstr>
      <vt:lpstr>アクセサリの識別情報</vt:lpstr>
      <vt:lpstr> main()</vt:lpstr>
      <vt:lpstr>PLLの設定/ＡＤＣの初期化</vt:lpstr>
      <vt:lpstr>メインループの入り口</vt:lpstr>
      <vt:lpstr>データの受信</vt:lpstr>
      <vt:lpstr>LEDの操作</vt:lpstr>
      <vt:lpstr>スイッチの値の読みだし</vt:lpstr>
      <vt:lpstr>POTの値の読みだし</vt:lpstr>
      <vt:lpstr>ボタンデータの送出</vt:lpstr>
      <vt:lpstr>POTデータの送出</vt:lpstr>
      <vt:lpstr>SetLEDs</vt:lpstr>
      <vt:lpstr>GetPushbuttons</vt:lpstr>
      <vt:lpstr>POTの読み取り</vt:lpstr>
      <vt:lpstr>ADCの起動と読み込み</vt:lpstr>
      <vt:lpstr>Part5 Android側の仕組み</vt:lpstr>
      <vt:lpstr>Android USB Accessory</vt:lpstr>
      <vt:lpstr>Manifiest</vt:lpstr>
      <vt:lpstr>API</vt:lpstr>
      <vt:lpstr>接続の通知</vt:lpstr>
      <vt:lpstr>UsbAccessoryの取得</vt:lpstr>
      <vt:lpstr>Accessoriesの列挙</vt:lpstr>
      <vt:lpstr>通信の許可</vt:lpstr>
      <vt:lpstr>Accessoryとの通信</vt:lpstr>
      <vt:lpstr>APIのまとめ</vt:lpstr>
      <vt:lpstr>Android Appソースのウォークスルー</vt:lpstr>
      <vt:lpstr>LifeCycle handler</vt:lpstr>
      <vt:lpstr>USBAccessoryManager.java</vt:lpstr>
      <vt:lpstr>USBAccessoryManager.enable</vt:lpstr>
      <vt:lpstr> enable - 1</vt:lpstr>
      <vt:lpstr> enable - 2</vt:lpstr>
      <vt:lpstr>readThread</vt:lpstr>
      <vt:lpstr> enable - 3</vt:lpstr>
      <vt:lpstr> enable - 4</vt:lpstr>
      <vt:lpstr>USBAccessoryManager.disable</vt:lpstr>
      <vt:lpstr>BasicAccessoryDemo.java</vt:lpstr>
      <vt:lpstr>Handler(1)</vt:lpstr>
      <vt:lpstr>Handler(2)</vt:lpstr>
      <vt:lpstr>APIの処理</vt:lpstr>
      <vt:lpstr>プログラム構造</vt:lpstr>
      <vt:lpstr>まとめ</vt:lpstr>
      <vt:lpstr>スライド 124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hideo</dc:creator>
  <cp:lastModifiedBy>hideo</cp:lastModifiedBy>
  <cp:revision>268</cp:revision>
  <dcterms:created xsi:type="dcterms:W3CDTF">2012-01-28T01:52:05Z</dcterms:created>
  <dcterms:modified xsi:type="dcterms:W3CDTF">2012-02-20T10:36:12Z</dcterms:modified>
</cp:coreProperties>
</file>